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Cooper Hewitt" charset="1" panose="00000000000000000000"/>
      <p:regular r:id="rId14"/>
    </p:embeddedFont>
    <p:embeddedFont>
      <p:font typeface="Cooper Hewitt Bold" charset="1" panose="00000000000000000000"/>
      <p:regular r:id="rId15"/>
    </p:embeddedFont>
    <p:embeddedFont>
      <p:font typeface="Cooper Hewitt Bold Italics"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349674" y="1706706"/>
            <a:ext cx="15266305" cy="2501488"/>
          </a:xfrm>
          <a:prstGeom prst="rect">
            <a:avLst/>
          </a:prstGeom>
        </p:spPr>
        <p:txBody>
          <a:bodyPr anchor="t" rtlCol="false" tIns="0" lIns="0" bIns="0" rIns="0">
            <a:spAutoFit/>
          </a:bodyPr>
          <a:lstStyle/>
          <a:p>
            <a:pPr algn="ctr">
              <a:lnSpc>
                <a:spcPts val="17572"/>
              </a:lnSpc>
              <a:spcBef>
                <a:spcPct val="0"/>
              </a:spcBef>
            </a:pPr>
            <a:r>
              <a:rPr lang="en-US" sz="12551">
                <a:solidFill>
                  <a:srgbClr val="FFC300"/>
                </a:solidFill>
                <a:latin typeface="Cooper Hewitt"/>
                <a:ea typeface="Cooper Hewitt"/>
                <a:cs typeface="Cooper Hewitt"/>
                <a:sym typeface="Cooper Hewitt"/>
              </a:rPr>
              <a:t>THE WORKING BROS</a:t>
            </a:r>
          </a:p>
        </p:txBody>
      </p:sp>
      <p:sp>
        <p:nvSpPr>
          <p:cNvPr name="Freeform 4" id="4"/>
          <p:cNvSpPr/>
          <p:nvPr/>
        </p:nvSpPr>
        <p:spPr>
          <a:xfrm flipH="false" flipV="false" rot="0">
            <a:off x="1226765" y="4900817"/>
            <a:ext cx="841386" cy="849105"/>
          </a:xfrm>
          <a:custGeom>
            <a:avLst/>
            <a:gdLst/>
            <a:ahLst/>
            <a:cxnLst/>
            <a:rect r="r" b="b" t="t" l="l"/>
            <a:pathLst>
              <a:path h="849105" w="841386">
                <a:moveTo>
                  <a:pt x="0" y="0"/>
                </a:moveTo>
                <a:lnTo>
                  <a:pt x="841386" y="0"/>
                </a:lnTo>
                <a:lnTo>
                  <a:pt x="841386" y="849105"/>
                </a:lnTo>
                <a:lnTo>
                  <a:pt x="0" y="84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615979" y="4900817"/>
            <a:ext cx="841386" cy="849105"/>
          </a:xfrm>
          <a:custGeom>
            <a:avLst/>
            <a:gdLst/>
            <a:ahLst/>
            <a:cxnLst/>
            <a:rect r="r" b="b" t="t" l="l"/>
            <a:pathLst>
              <a:path h="849105" w="841386">
                <a:moveTo>
                  <a:pt x="0" y="0"/>
                </a:moveTo>
                <a:lnTo>
                  <a:pt x="841386" y="0"/>
                </a:lnTo>
                <a:lnTo>
                  <a:pt x="841386" y="849105"/>
                </a:lnTo>
                <a:lnTo>
                  <a:pt x="0" y="84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1028700"/>
            <a:ext cx="5153606" cy="356067"/>
          </a:xfrm>
          <a:custGeom>
            <a:avLst/>
            <a:gdLst/>
            <a:ahLst/>
            <a:cxnLst/>
            <a:rect r="r" b="b" t="t" l="l"/>
            <a:pathLst>
              <a:path h="356067" w="5153606">
                <a:moveTo>
                  <a:pt x="0" y="0"/>
                </a:moveTo>
                <a:lnTo>
                  <a:pt x="5153606" y="0"/>
                </a:lnTo>
                <a:lnTo>
                  <a:pt x="5153606" y="356067"/>
                </a:lnTo>
                <a:lnTo>
                  <a:pt x="0" y="3560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6800743" y="8797470"/>
            <a:ext cx="4659093" cy="489414"/>
          </a:xfrm>
          <a:prstGeom prst="rect">
            <a:avLst/>
          </a:prstGeom>
        </p:spPr>
        <p:txBody>
          <a:bodyPr anchor="t" rtlCol="false" tIns="0" lIns="0" bIns="0" rIns="0">
            <a:spAutoFit/>
          </a:bodyPr>
          <a:lstStyle/>
          <a:p>
            <a:pPr algn="ctr">
              <a:lnSpc>
                <a:spcPts val="3474"/>
              </a:lnSpc>
            </a:pPr>
            <a:r>
              <a:rPr lang="en-US" sz="2481" spc="372">
                <a:solidFill>
                  <a:srgbClr val="FFC300"/>
                </a:solidFill>
                <a:latin typeface="Cooper Hewitt"/>
                <a:ea typeface="Cooper Hewitt"/>
                <a:cs typeface="Cooper Hewitt"/>
                <a:sym typeface="Cooper Hewitt"/>
              </a:rPr>
              <a:t>4 AUGUST 2025</a:t>
            </a:r>
          </a:p>
        </p:txBody>
      </p:sp>
      <p:sp>
        <p:nvSpPr>
          <p:cNvPr name="Freeform 8" id="8"/>
          <p:cNvSpPr/>
          <p:nvPr/>
        </p:nvSpPr>
        <p:spPr>
          <a:xfrm flipH="true" flipV="false" rot="0">
            <a:off x="12101345" y="1028700"/>
            <a:ext cx="5153606" cy="356067"/>
          </a:xfrm>
          <a:custGeom>
            <a:avLst/>
            <a:gdLst/>
            <a:ahLst/>
            <a:cxnLst/>
            <a:rect r="r" b="b" t="t" l="l"/>
            <a:pathLst>
              <a:path h="356067" w="5153606">
                <a:moveTo>
                  <a:pt x="5153606" y="0"/>
                </a:moveTo>
                <a:lnTo>
                  <a:pt x="0" y="0"/>
                </a:lnTo>
                <a:lnTo>
                  <a:pt x="0" y="356067"/>
                </a:lnTo>
                <a:lnTo>
                  <a:pt x="5153606" y="356067"/>
                </a:lnTo>
                <a:lnTo>
                  <a:pt x="515360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12101345" y="8902233"/>
            <a:ext cx="5153606" cy="356067"/>
          </a:xfrm>
          <a:custGeom>
            <a:avLst/>
            <a:gdLst/>
            <a:ahLst/>
            <a:cxnLst/>
            <a:rect r="r" b="b" t="t" l="l"/>
            <a:pathLst>
              <a:path h="356067" w="5153606">
                <a:moveTo>
                  <a:pt x="0" y="0"/>
                </a:moveTo>
                <a:lnTo>
                  <a:pt x="5153606" y="0"/>
                </a:lnTo>
                <a:lnTo>
                  <a:pt x="5153606" y="356067"/>
                </a:lnTo>
                <a:lnTo>
                  <a:pt x="0" y="3560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10800000">
            <a:off x="1028700" y="8902233"/>
            <a:ext cx="5153606" cy="356067"/>
          </a:xfrm>
          <a:custGeom>
            <a:avLst/>
            <a:gdLst/>
            <a:ahLst/>
            <a:cxnLst/>
            <a:rect r="r" b="b" t="t" l="l"/>
            <a:pathLst>
              <a:path h="356067" w="5153606">
                <a:moveTo>
                  <a:pt x="5153606" y="0"/>
                </a:moveTo>
                <a:lnTo>
                  <a:pt x="0" y="0"/>
                </a:lnTo>
                <a:lnTo>
                  <a:pt x="0" y="356067"/>
                </a:lnTo>
                <a:lnTo>
                  <a:pt x="5153606" y="356067"/>
                </a:lnTo>
                <a:lnTo>
                  <a:pt x="515360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037913" y="4681742"/>
            <a:ext cx="12608303" cy="2976706"/>
          </a:xfrm>
          <a:prstGeom prst="rect">
            <a:avLst/>
          </a:prstGeom>
        </p:spPr>
        <p:txBody>
          <a:bodyPr anchor="t" rtlCol="false" tIns="0" lIns="0" bIns="0" rIns="0">
            <a:spAutoFit/>
          </a:bodyPr>
          <a:lstStyle/>
          <a:p>
            <a:pPr algn="ctr">
              <a:lnSpc>
                <a:spcPts val="6492"/>
              </a:lnSpc>
            </a:pPr>
            <a:r>
              <a:rPr lang="en-US" sz="4637" spc="695" u="sng">
                <a:solidFill>
                  <a:srgbClr val="FFC300"/>
                </a:solidFill>
                <a:latin typeface="Cooper Hewitt"/>
                <a:ea typeface="Cooper Hewitt"/>
                <a:cs typeface="Cooper Hewitt"/>
                <a:sym typeface="Cooper Hewitt"/>
              </a:rPr>
              <a:t>TEAM MEMBERS</a:t>
            </a:r>
          </a:p>
          <a:p>
            <a:pPr algn="ctr">
              <a:lnSpc>
                <a:spcPts val="4532"/>
              </a:lnSpc>
              <a:spcBef>
                <a:spcPct val="0"/>
              </a:spcBef>
            </a:pPr>
            <a:r>
              <a:rPr lang="en-US" b="true" sz="3237" spc="485">
                <a:solidFill>
                  <a:srgbClr val="FFFFFF"/>
                </a:solidFill>
                <a:latin typeface="Cooper Hewitt Bold"/>
                <a:ea typeface="Cooper Hewitt Bold"/>
                <a:cs typeface="Cooper Hewitt Bold"/>
                <a:sym typeface="Cooper Hewitt Bold"/>
              </a:rPr>
              <a:t>FRONT-END DEVELOPER</a:t>
            </a:r>
            <a:r>
              <a:rPr lang="en-US" sz="3237" spc="485">
                <a:solidFill>
                  <a:srgbClr val="FFFFFF"/>
                </a:solidFill>
                <a:latin typeface="Cooper Hewitt"/>
                <a:ea typeface="Cooper Hewitt"/>
                <a:cs typeface="Cooper Hewitt"/>
                <a:sym typeface="Cooper Hewitt"/>
              </a:rPr>
              <a:t>:</a:t>
            </a:r>
            <a:r>
              <a:rPr lang="en-US" sz="3237" spc="485">
                <a:solidFill>
                  <a:srgbClr val="FFDE59"/>
                </a:solidFill>
                <a:latin typeface="Cooper Hewitt"/>
                <a:ea typeface="Cooper Hewitt"/>
                <a:cs typeface="Cooper Hewitt"/>
                <a:sym typeface="Cooper Hewitt"/>
              </a:rPr>
              <a:t>THAM CHANG YONG</a:t>
            </a:r>
          </a:p>
          <a:p>
            <a:pPr algn="ctr">
              <a:lnSpc>
                <a:spcPts val="4532"/>
              </a:lnSpc>
              <a:spcBef>
                <a:spcPct val="0"/>
              </a:spcBef>
            </a:pPr>
            <a:r>
              <a:rPr lang="en-US" b="true" sz="3237" spc="485">
                <a:solidFill>
                  <a:srgbClr val="FFFFFF"/>
                </a:solidFill>
                <a:latin typeface="Cooper Hewitt Bold"/>
                <a:ea typeface="Cooper Hewitt Bold"/>
                <a:cs typeface="Cooper Hewitt Bold"/>
                <a:sym typeface="Cooper Hewitt Bold"/>
              </a:rPr>
              <a:t>BACK-END DEVELOPER</a:t>
            </a:r>
            <a:r>
              <a:rPr lang="en-US" b="true" sz="3237" spc="485">
                <a:solidFill>
                  <a:srgbClr val="FFFFFF"/>
                </a:solidFill>
                <a:latin typeface="Cooper Hewitt"/>
                <a:ea typeface="Cooper Hewitt"/>
                <a:cs typeface="Cooper Hewitt"/>
                <a:sym typeface="Cooper Hewitt"/>
              </a:rPr>
              <a:t>:</a:t>
            </a:r>
            <a:r>
              <a:rPr lang="en-US" b="true" sz="3237" spc="485">
                <a:solidFill>
                  <a:srgbClr val="FFDE59"/>
                </a:solidFill>
                <a:latin typeface="Cooper Hewitt"/>
                <a:ea typeface="Cooper Hewitt"/>
                <a:cs typeface="Cooper Hewitt"/>
                <a:sym typeface="Cooper Hewitt"/>
              </a:rPr>
              <a:t>TEOH WEI YIT</a:t>
            </a:r>
          </a:p>
          <a:p>
            <a:pPr algn="ctr">
              <a:lnSpc>
                <a:spcPts val="4532"/>
              </a:lnSpc>
              <a:spcBef>
                <a:spcPct val="0"/>
              </a:spcBef>
            </a:pPr>
            <a:r>
              <a:rPr lang="en-US" b="true" sz="3237" spc="485">
                <a:solidFill>
                  <a:srgbClr val="FFFFFF"/>
                </a:solidFill>
                <a:latin typeface="Cooper Hewitt Bold"/>
                <a:ea typeface="Cooper Hewitt Bold"/>
                <a:cs typeface="Cooper Hewitt Bold"/>
                <a:sym typeface="Cooper Hewitt Bold"/>
              </a:rPr>
              <a:t>CONTENT CREATOR</a:t>
            </a:r>
            <a:r>
              <a:rPr lang="en-US" b="true" sz="3237" spc="485">
                <a:solidFill>
                  <a:srgbClr val="FFFFFF"/>
                </a:solidFill>
                <a:latin typeface="Cooper Hewitt"/>
                <a:ea typeface="Cooper Hewitt"/>
                <a:cs typeface="Cooper Hewitt"/>
                <a:sym typeface="Cooper Hewitt"/>
              </a:rPr>
              <a:t>:</a:t>
            </a:r>
            <a:r>
              <a:rPr lang="en-US" b="true" sz="3237" spc="485">
                <a:solidFill>
                  <a:srgbClr val="FFDE59"/>
                </a:solidFill>
                <a:latin typeface="Cooper Hewitt"/>
                <a:ea typeface="Cooper Hewitt"/>
                <a:cs typeface="Cooper Hewitt"/>
                <a:sym typeface="Cooper Hewitt"/>
              </a:rPr>
              <a:t>BRUCE KOAY JIA LE</a:t>
            </a:r>
          </a:p>
          <a:p>
            <a:pPr algn="ctr">
              <a:lnSpc>
                <a:spcPts val="2417"/>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4504463" y="6483447"/>
            <a:ext cx="5153606" cy="356067"/>
          </a:xfrm>
          <a:custGeom>
            <a:avLst/>
            <a:gdLst/>
            <a:ahLst/>
            <a:cxnLst/>
            <a:rect r="r" b="b" t="t" l="l"/>
            <a:pathLst>
              <a:path h="356067" w="5153606">
                <a:moveTo>
                  <a:pt x="0" y="0"/>
                </a:moveTo>
                <a:lnTo>
                  <a:pt x="5153606" y="0"/>
                </a:lnTo>
                <a:lnTo>
                  <a:pt x="5153606" y="356067"/>
                </a:lnTo>
                <a:lnTo>
                  <a:pt x="0" y="3560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5400000">
            <a:off x="-1368111" y="6503463"/>
            <a:ext cx="5153606" cy="356067"/>
          </a:xfrm>
          <a:custGeom>
            <a:avLst/>
            <a:gdLst/>
            <a:ahLst/>
            <a:cxnLst/>
            <a:rect r="r" b="b" t="t" l="l"/>
            <a:pathLst>
              <a:path h="356067" w="5153606">
                <a:moveTo>
                  <a:pt x="0" y="356068"/>
                </a:moveTo>
                <a:lnTo>
                  <a:pt x="5153606" y="356068"/>
                </a:lnTo>
                <a:lnTo>
                  <a:pt x="5153606" y="0"/>
                </a:lnTo>
                <a:lnTo>
                  <a:pt x="0" y="0"/>
                </a:lnTo>
                <a:lnTo>
                  <a:pt x="0" y="356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152508" y="2919782"/>
            <a:ext cx="3851187" cy="4447435"/>
          </a:xfrm>
          <a:custGeom>
            <a:avLst/>
            <a:gdLst/>
            <a:ahLst/>
            <a:cxnLst/>
            <a:rect r="r" b="b" t="t" l="l"/>
            <a:pathLst>
              <a:path h="4447435" w="3851187">
                <a:moveTo>
                  <a:pt x="0" y="0"/>
                </a:moveTo>
                <a:lnTo>
                  <a:pt x="3851187" y="0"/>
                </a:lnTo>
                <a:lnTo>
                  <a:pt x="3851187" y="4447436"/>
                </a:lnTo>
                <a:lnTo>
                  <a:pt x="0" y="4447436"/>
                </a:lnTo>
                <a:lnTo>
                  <a:pt x="0" y="0"/>
                </a:lnTo>
                <a:close/>
              </a:path>
            </a:pathLst>
          </a:custGeom>
          <a:blipFill>
            <a:blip r:embed="rId5"/>
            <a:stretch>
              <a:fillRect l="-14865" t="-19905" r="-99735" b="-3981"/>
            </a:stretch>
          </a:blipFill>
        </p:spPr>
      </p:sp>
      <p:sp>
        <p:nvSpPr>
          <p:cNvPr name="Freeform 6" id="6"/>
          <p:cNvSpPr/>
          <p:nvPr/>
        </p:nvSpPr>
        <p:spPr>
          <a:xfrm flipH="false" flipV="false" rot="0">
            <a:off x="2141113" y="2919782"/>
            <a:ext cx="3878691" cy="4447435"/>
          </a:xfrm>
          <a:custGeom>
            <a:avLst/>
            <a:gdLst/>
            <a:ahLst/>
            <a:cxnLst/>
            <a:rect r="r" b="b" t="t" l="l"/>
            <a:pathLst>
              <a:path h="4447435" w="3878691">
                <a:moveTo>
                  <a:pt x="0" y="0"/>
                </a:moveTo>
                <a:lnTo>
                  <a:pt x="3878691" y="0"/>
                </a:lnTo>
                <a:lnTo>
                  <a:pt x="3878691" y="4447436"/>
                </a:lnTo>
                <a:lnTo>
                  <a:pt x="0" y="4447436"/>
                </a:lnTo>
                <a:lnTo>
                  <a:pt x="0" y="0"/>
                </a:lnTo>
                <a:close/>
              </a:path>
            </a:pathLst>
          </a:custGeom>
          <a:blipFill>
            <a:blip r:embed="rId6"/>
            <a:stretch>
              <a:fillRect l="0" t="-12341" r="0" b="-10401"/>
            </a:stretch>
          </a:blipFill>
        </p:spPr>
      </p:sp>
      <p:sp>
        <p:nvSpPr>
          <p:cNvPr name="Freeform 7" id="7"/>
          <p:cNvSpPr/>
          <p:nvPr/>
        </p:nvSpPr>
        <p:spPr>
          <a:xfrm flipH="false" flipV="false" rot="0">
            <a:off x="7122456" y="2919782"/>
            <a:ext cx="3953118" cy="4539947"/>
          </a:xfrm>
          <a:custGeom>
            <a:avLst/>
            <a:gdLst/>
            <a:ahLst/>
            <a:cxnLst/>
            <a:rect r="r" b="b" t="t" l="l"/>
            <a:pathLst>
              <a:path h="4539947" w="3953118">
                <a:moveTo>
                  <a:pt x="0" y="0"/>
                </a:moveTo>
                <a:lnTo>
                  <a:pt x="3953118" y="0"/>
                </a:lnTo>
                <a:lnTo>
                  <a:pt x="3953118" y="4539947"/>
                </a:lnTo>
                <a:lnTo>
                  <a:pt x="0" y="4539947"/>
                </a:lnTo>
                <a:lnTo>
                  <a:pt x="0" y="0"/>
                </a:lnTo>
                <a:close/>
              </a:path>
            </a:pathLst>
          </a:custGeom>
          <a:blipFill>
            <a:blip r:embed="rId7"/>
            <a:stretch>
              <a:fillRect l="-54529" t="0" r="-49638" b="0"/>
            </a:stretch>
          </a:blipFill>
        </p:spPr>
      </p:sp>
      <p:sp>
        <p:nvSpPr>
          <p:cNvPr name="TextBox 8" id="8"/>
          <p:cNvSpPr txBox="true"/>
          <p:nvPr/>
        </p:nvSpPr>
        <p:spPr>
          <a:xfrm rot="0">
            <a:off x="4834861" y="1336728"/>
            <a:ext cx="8334983" cy="1915772"/>
          </a:xfrm>
          <a:prstGeom prst="rect">
            <a:avLst/>
          </a:prstGeom>
        </p:spPr>
        <p:txBody>
          <a:bodyPr anchor="t" rtlCol="false" tIns="0" lIns="0" bIns="0" rIns="0">
            <a:spAutoFit/>
          </a:bodyPr>
          <a:lstStyle/>
          <a:p>
            <a:pPr algn="ctr">
              <a:lnSpc>
                <a:spcPts val="11736"/>
              </a:lnSpc>
            </a:pPr>
            <a:r>
              <a:rPr lang="en-US" sz="11976">
                <a:solidFill>
                  <a:srgbClr val="FFC300"/>
                </a:solidFill>
                <a:latin typeface="Cooper Hewitt"/>
                <a:ea typeface="Cooper Hewitt"/>
                <a:cs typeface="Cooper Hewitt"/>
                <a:sym typeface="Cooper Hewitt"/>
              </a:rPr>
              <a:t>OUR TEAM</a:t>
            </a:r>
          </a:p>
        </p:txBody>
      </p:sp>
      <p:sp>
        <p:nvSpPr>
          <p:cNvPr name="TextBox 9" id="9"/>
          <p:cNvSpPr txBox="true"/>
          <p:nvPr/>
        </p:nvSpPr>
        <p:spPr>
          <a:xfrm rot="0">
            <a:off x="1199477" y="7409366"/>
            <a:ext cx="5734727" cy="600075"/>
          </a:xfrm>
          <a:prstGeom prst="rect">
            <a:avLst/>
          </a:prstGeom>
        </p:spPr>
        <p:txBody>
          <a:bodyPr anchor="t" rtlCol="false" tIns="0" lIns="0" bIns="0" rIns="0">
            <a:spAutoFit/>
          </a:bodyPr>
          <a:lstStyle/>
          <a:p>
            <a:pPr algn="ctr">
              <a:lnSpc>
                <a:spcPts val="4200"/>
              </a:lnSpc>
            </a:pPr>
            <a:r>
              <a:rPr lang="en-US" sz="3000" spc="-60">
                <a:solidFill>
                  <a:srgbClr val="FFDE59"/>
                </a:solidFill>
                <a:latin typeface="Cooper Hewitt"/>
                <a:ea typeface="Cooper Hewitt"/>
                <a:cs typeface="Cooper Hewitt"/>
                <a:sym typeface="Cooper Hewitt"/>
              </a:rPr>
              <a:t>THAM CHANG YONG</a:t>
            </a:r>
          </a:p>
        </p:txBody>
      </p:sp>
      <p:sp>
        <p:nvSpPr>
          <p:cNvPr name="TextBox 10" id="10"/>
          <p:cNvSpPr txBox="true"/>
          <p:nvPr/>
        </p:nvSpPr>
        <p:spPr>
          <a:xfrm rot="0">
            <a:off x="1817173" y="7866566"/>
            <a:ext cx="4499335" cy="567055"/>
          </a:xfrm>
          <a:prstGeom prst="rect">
            <a:avLst/>
          </a:prstGeom>
        </p:spPr>
        <p:txBody>
          <a:bodyPr anchor="t" rtlCol="false" tIns="0" lIns="0" bIns="0" rIns="0">
            <a:spAutoFit/>
          </a:bodyPr>
          <a:lstStyle/>
          <a:p>
            <a:pPr algn="ctr">
              <a:lnSpc>
                <a:spcPts val="3919"/>
              </a:lnSpc>
            </a:pPr>
            <a:r>
              <a:rPr lang="en-US" b="true" sz="2799" spc="-55">
                <a:solidFill>
                  <a:srgbClr val="FFFFFF"/>
                </a:solidFill>
                <a:latin typeface="Cooper Hewitt Bold"/>
                <a:ea typeface="Cooper Hewitt Bold"/>
                <a:cs typeface="Cooper Hewitt Bold"/>
                <a:sym typeface="Cooper Hewitt Bold"/>
              </a:rPr>
              <a:t>Front-end developer</a:t>
            </a:r>
          </a:p>
        </p:txBody>
      </p:sp>
      <p:sp>
        <p:nvSpPr>
          <p:cNvPr name="TextBox 11" id="11"/>
          <p:cNvSpPr txBox="true"/>
          <p:nvPr/>
        </p:nvSpPr>
        <p:spPr>
          <a:xfrm rot="0">
            <a:off x="12295865" y="7409366"/>
            <a:ext cx="3564474" cy="600075"/>
          </a:xfrm>
          <a:prstGeom prst="rect">
            <a:avLst/>
          </a:prstGeom>
        </p:spPr>
        <p:txBody>
          <a:bodyPr anchor="t" rtlCol="false" tIns="0" lIns="0" bIns="0" rIns="0">
            <a:spAutoFit/>
          </a:bodyPr>
          <a:lstStyle/>
          <a:p>
            <a:pPr algn="ctr">
              <a:lnSpc>
                <a:spcPts val="4200"/>
              </a:lnSpc>
            </a:pPr>
            <a:r>
              <a:rPr lang="en-US" sz="3000" spc="-60">
                <a:solidFill>
                  <a:srgbClr val="FFDE59"/>
                </a:solidFill>
                <a:latin typeface="Cooper Hewitt"/>
                <a:ea typeface="Cooper Hewitt"/>
                <a:cs typeface="Cooper Hewitt"/>
                <a:sym typeface="Cooper Hewitt"/>
              </a:rPr>
              <a:t>BRUCE KOAY JIA LE</a:t>
            </a:r>
          </a:p>
        </p:txBody>
      </p:sp>
      <p:sp>
        <p:nvSpPr>
          <p:cNvPr name="TextBox 12" id="12"/>
          <p:cNvSpPr txBox="true"/>
          <p:nvPr/>
        </p:nvSpPr>
        <p:spPr>
          <a:xfrm rot="0">
            <a:off x="1028700" y="904875"/>
            <a:ext cx="3806161" cy="514986"/>
          </a:xfrm>
          <a:prstGeom prst="rect">
            <a:avLst/>
          </a:prstGeom>
        </p:spPr>
        <p:txBody>
          <a:bodyPr anchor="t" rtlCol="false" tIns="0" lIns="0" bIns="0" rIns="0">
            <a:spAutoFit/>
          </a:bodyPr>
          <a:lstStyle/>
          <a:p>
            <a:pPr algn="l">
              <a:lnSpc>
                <a:spcPts val="3639"/>
              </a:lnSpc>
            </a:pPr>
            <a:r>
              <a:rPr lang="en-US" sz="2599" spc="389">
                <a:solidFill>
                  <a:srgbClr val="FFC300"/>
                </a:solidFill>
                <a:latin typeface="Cooper Hewitt"/>
                <a:ea typeface="Cooper Hewitt"/>
                <a:cs typeface="Cooper Hewitt"/>
                <a:sym typeface="Cooper Hewitt"/>
              </a:rPr>
              <a:t>THE WORKING BROS</a:t>
            </a:r>
          </a:p>
        </p:txBody>
      </p:sp>
      <p:sp>
        <p:nvSpPr>
          <p:cNvPr name="TextBox 13" id="13"/>
          <p:cNvSpPr txBox="true"/>
          <p:nvPr/>
        </p:nvSpPr>
        <p:spPr>
          <a:xfrm rot="0">
            <a:off x="12006675" y="942975"/>
            <a:ext cx="1335800"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HOME</a:t>
            </a:r>
          </a:p>
        </p:txBody>
      </p:sp>
      <p:sp>
        <p:nvSpPr>
          <p:cNvPr name="TextBox 14" id="14"/>
          <p:cNvSpPr txBox="true"/>
          <p:nvPr/>
        </p:nvSpPr>
        <p:spPr>
          <a:xfrm rot="0">
            <a:off x="13668505" y="942975"/>
            <a:ext cx="1526999"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ABOUT US</a:t>
            </a:r>
          </a:p>
        </p:txBody>
      </p:sp>
      <p:sp>
        <p:nvSpPr>
          <p:cNvPr name="TextBox 15" id="15"/>
          <p:cNvSpPr txBox="true"/>
          <p:nvPr/>
        </p:nvSpPr>
        <p:spPr>
          <a:xfrm rot="0">
            <a:off x="15521535" y="942975"/>
            <a:ext cx="1737765"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CONTACT</a:t>
            </a:r>
          </a:p>
        </p:txBody>
      </p:sp>
      <p:sp>
        <p:nvSpPr>
          <p:cNvPr name="TextBox 16" id="16"/>
          <p:cNvSpPr txBox="true"/>
          <p:nvPr/>
        </p:nvSpPr>
        <p:spPr>
          <a:xfrm rot="0">
            <a:off x="7850103" y="7409366"/>
            <a:ext cx="2304500" cy="600075"/>
          </a:xfrm>
          <a:prstGeom prst="rect">
            <a:avLst/>
          </a:prstGeom>
        </p:spPr>
        <p:txBody>
          <a:bodyPr anchor="t" rtlCol="false" tIns="0" lIns="0" bIns="0" rIns="0">
            <a:spAutoFit/>
          </a:bodyPr>
          <a:lstStyle/>
          <a:p>
            <a:pPr algn="ctr">
              <a:lnSpc>
                <a:spcPts val="4200"/>
              </a:lnSpc>
            </a:pPr>
            <a:r>
              <a:rPr lang="en-US" sz="3000" spc="-60">
                <a:solidFill>
                  <a:srgbClr val="FFDE59"/>
                </a:solidFill>
                <a:latin typeface="Cooper Hewitt"/>
                <a:ea typeface="Cooper Hewitt"/>
                <a:cs typeface="Cooper Hewitt"/>
                <a:sym typeface="Cooper Hewitt"/>
              </a:rPr>
              <a:t>TEOH WEI YIT</a:t>
            </a:r>
          </a:p>
        </p:txBody>
      </p:sp>
      <p:sp>
        <p:nvSpPr>
          <p:cNvPr name="TextBox 17" id="17"/>
          <p:cNvSpPr txBox="true"/>
          <p:nvPr/>
        </p:nvSpPr>
        <p:spPr>
          <a:xfrm rot="0">
            <a:off x="7547491" y="7866566"/>
            <a:ext cx="3193017" cy="567055"/>
          </a:xfrm>
          <a:prstGeom prst="rect">
            <a:avLst/>
          </a:prstGeom>
        </p:spPr>
        <p:txBody>
          <a:bodyPr anchor="t" rtlCol="false" tIns="0" lIns="0" bIns="0" rIns="0">
            <a:spAutoFit/>
          </a:bodyPr>
          <a:lstStyle/>
          <a:p>
            <a:pPr algn="ctr">
              <a:lnSpc>
                <a:spcPts val="3919"/>
              </a:lnSpc>
            </a:pPr>
            <a:r>
              <a:rPr lang="en-US" b="true" sz="2799" spc="-55">
                <a:solidFill>
                  <a:srgbClr val="FFFFFF"/>
                </a:solidFill>
                <a:latin typeface="Cooper Hewitt Bold"/>
                <a:ea typeface="Cooper Hewitt Bold"/>
                <a:cs typeface="Cooper Hewitt Bold"/>
                <a:sym typeface="Cooper Hewitt Bold"/>
              </a:rPr>
              <a:t>Back-end developer</a:t>
            </a:r>
          </a:p>
        </p:txBody>
      </p:sp>
      <p:sp>
        <p:nvSpPr>
          <p:cNvPr name="TextBox 18" id="18"/>
          <p:cNvSpPr txBox="true"/>
          <p:nvPr/>
        </p:nvSpPr>
        <p:spPr>
          <a:xfrm rot="0">
            <a:off x="12714481" y="7866566"/>
            <a:ext cx="2807053" cy="567055"/>
          </a:xfrm>
          <a:prstGeom prst="rect">
            <a:avLst/>
          </a:prstGeom>
        </p:spPr>
        <p:txBody>
          <a:bodyPr anchor="t" rtlCol="false" tIns="0" lIns="0" bIns="0" rIns="0">
            <a:spAutoFit/>
          </a:bodyPr>
          <a:lstStyle/>
          <a:p>
            <a:pPr algn="ctr">
              <a:lnSpc>
                <a:spcPts val="3919"/>
              </a:lnSpc>
            </a:pPr>
            <a:r>
              <a:rPr lang="en-US" b="true" sz="2799" spc="-55">
                <a:solidFill>
                  <a:srgbClr val="FFFFFF"/>
                </a:solidFill>
                <a:latin typeface="Cooper Hewitt Bold"/>
                <a:ea typeface="Cooper Hewitt Bold"/>
                <a:cs typeface="Cooper Hewitt Bold"/>
                <a:sym typeface="Cooper Hewitt Bold"/>
              </a:rPr>
              <a:t>Content creator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10800000">
            <a:off x="1028700" y="8902233"/>
            <a:ext cx="6399307" cy="442134"/>
          </a:xfrm>
          <a:custGeom>
            <a:avLst/>
            <a:gdLst/>
            <a:ahLst/>
            <a:cxnLst/>
            <a:rect r="r" b="b" t="t" l="l"/>
            <a:pathLst>
              <a:path h="442134" w="6399307">
                <a:moveTo>
                  <a:pt x="0" y="0"/>
                </a:moveTo>
                <a:lnTo>
                  <a:pt x="6399307" y="0"/>
                </a:lnTo>
                <a:lnTo>
                  <a:pt x="6399307" y="442134"/>
                </a:lnTo>
                <a:lnTo>
                  <a:pt x="0" y="4421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88906" y="3839276"/>
            <a:ext cx="8971338" cy="5692255"/>
          </a:xfrm>
          <a:custGeom>
            <a:avLst/>
            <a:gdLst/>
            <a:ahLst/>
            <a:cxnLst/>
            <a:rect r="r" b="b" t="t" l="l"/>
            <a:pathLst>
              <a:path h="5692255" w="8971338">
                <a:moveTo>
                  <a:pt x="0" y="0"/>
                </a:moveTo>
                <a:lnTo>
                  <a:pt x="8971337" y="0"/>
                </a:lnTo>
                <a:lnTo>
                  <a:pt x="8971337" y="5692256"/>
                </a:lnTo>
                <a:lnTo>
                  <a:pt x="0" y="5692256"/>
                </a:lnTo>
                <a:lnTo>
                  <a:pt x="0" y="0"/>
                </a:lnTo>
                <a:close/>
              </a:path>
            </a:pathLst>
          </a:custGeom>
          <a:blipFill>
            <a:blip r:embed="rId5"/>
            <a:stretch>
              <a:fillRect l="0" t="-6568" r="-1367" b="-9757"/>
            </a:stretch>
          </a:blipFill>
        </p:spPr>
      </p:sp>
      <p:sp>
        <p:nvSpPr>
          <p:cNvPr name="TextBox 5" id="5"/>
          <p:cNvSpPr txBox="true"/>
          <p:nvPr/>
        </p:nvSpPr>
        <p:spPr>
          <a:xfrm rot="0">
            <a:off x="1881239" y="1813647"/>
            <a:ext cx="15162935" cy="2025630"/>
          </a:xfrm>
          <a:prstGeom prst="rect">
            <a:avLst/>
          </a:prstGeom>
        </p:spPr>
        <p:txBody>
          <a:bodyPr anchor="t" rtlCol="false" tIns="0" lIns="0" bIns="0" rIns="0">
            <a:spAutoFit/>
          </a:bodyPr>
          <a:lstStyle/>
          <a:p>
            <a:pPr algn="l">
              <a:lnSpc>
                <a:spcPts val="12445"/>
              </a:lnSpc>
            </a:pPr>
            <a:r>
              <a:rPr lang="en-US" sz="12699">
                <a:solidFill>
                  <a:srgbClr val="FFC300"/>
                </a:solidFill>
                <a:latin typeface="Cooper Hewitt"/>
                <a:ea typeface="Cooper Hewitt"/>
                <a:cs typeface="Cooper Hewitt"/>
                <a:sym typeface="Cooper Hewitt"/>
              </a:rPr>
              <a:t>ABOUT OUR PROJECT</a:t>
            </a:r>
          </a:p>
        </p:txBody>
      </p:sp>
      <p:sp>
        <p:nvSpPr>
          <p:cNvPr name="TextBox 6" id="6"/>
          <p:cNvSpPr txBox="true"/>
          <p:nvPr/>
        </p:nvSpPr>
        <p:spPr>
          <a:xfrm rot="0">
            <a:off x="1028700" y="904875"/>
            <a:ext cx="3923436" cy="514986"/>
          </a:xfrm>
          <a:prstGeom prst="rect">
            <a:avLst/>
          </a:prstGeom>
        </p:spPr>
        <p:txBody>
          <a:bodyPr anchor="t" rtlCol="false" tIns="0" lIns="0" bIns="0" rIns="0">
            <a:spAutoFit/>
          </a:bodyPr>
          <a:lstStyle/>
          <a:p>
            <a:pPr algn="l">
              <a:lnSpc>
                <a:spcPts val="3639"/>
              </a:lnSpc>
            </a:pPr>
            <a:r>
              <a:rPr lang="en-US" sz="2599" spc="389">
                <a:solidFill>
                  <a:srgbClr val="FFC300"/>
                </a:solidFill>
                <a:latin typeface="Cooper Hewitt"/>
                <a:ea typeface="Cooper Hewitt"/>
                <a:cs typeface="Cooper Hewitt"/>
                <a:sym typeface="Cooper Hewitt"/>
              </a:rPr>
              <a:t>THE WORKING BROS</a:t>
            </a:r>
          </a:p>
        </p:txBody>
      </p:sp>
      <p:sp>
        <p:nvSpPr>
          <p:cNvPr name="TextBox 7" id="7"/>
          <p:cNvSpPr txBox="true"/>
          <p:nvPr/>
        </p:nvSpPr>
        <p:spPr>
          <a:xfrm rot="0">
            <a:off x="12006675" y="942975"/>
            <a:ext cx="1335800"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HOME</a:t>
            </a:r>
          </a:p>
        </p:txBody>
      </p:sp>
      <p:sp>
        <p:nvSpPr>
          <p:cNvPr name="TextBox 8" id="8"/>
          <p:cNvSpPr txBox="true"/>
          <p:nvPr/>
        </p:nvSpPr>
        <p:spPr>
          <a:xfrm rot="0">
            <a:off x="13668505" y="942975"/>
            <a:ext cx="1526999"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ABOUT US</a:t>
            </a:r>
          </a:p>
        </p:txBody>
      </p:sp>
      <p:sp>
        <p:nvSpPr>
          <p:cNvPr name="TextBox 9" id="9"/>
          <p:cNvSpPr txBox="true"/>
          <p:nvPr/>
        </p:nvSpPr>
        <p:spPr>
          <a:xfrm rot="0">
            <a:off x="15521535" y="942975"/>
            <a:ext cx="1737765"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CONTACT</a:t>
            </a:r>
          </a:p>
        </p:txBody>
      </p:sp>
      <p:sp>
        <p:nvSpPr>
          <p:cNvPr name="TextBox 10" id="10"/>
          <p:cNvSpPr txBox="true"/>
          <p:nvPr/>
        </p:nvSpPr>
        <p:spPr>
          <a:xfrm rot="0">
            <a:off x="1028700" y="3667826"/>
            <a:ext cx="6845226" cy="4643801"/>
          </a:xfrm>
          <a:prstGeom prst="rect">
            <a:avLst/>
          </a:prstGeom>
        </p:spPr>
        <p:txBody>
          <a:bodyPr anchor="t" rtlCol="false" tIns="0" lIns="0" bIns="0" rIns="0">
            <a:spAutoFit/>
          </a:bodyPr>
          <a:lstStyle/>
          <a:p>
            <a:pPr algn="l">
              <a:lnSpc>
                <a:spcPts val="5182"/>
              </a:lnSpc>
            </a:pPr>
            <a:r>
              <a:rPr lang="en-US" sz="3702">
                <a:solidFill>
                  <a:srgbClr val="FFDE59"/>
                </a:solidFill>
                <a:latin typeface="Cooper Hewitt"/>
                <a:ea typeface="Cooper Hewitt"/>
                <a:cs typeface="Cooper Hewitt"/>
                <a:sym typeface="Cooper Hewitt"/>
              </a:rPr>
              <a:t>Our project is to serve the community appetite by fast food.</a:t>
            </a:r>
          </a:p>
          <a:p>
            <a:pPr algn="l">
              <a:lnSpc>
                <a:spcPts val="5182"/>
              </a:lnSpc>
            </a:pPr>
          </a:p>
          <a:p>
            <a:pPr algn="l">
              <a:lnSpc>
                <a:spcPts val="5182"/>
              </a:lnSpc>
            </a:pPr>
            <a:r>
              <a:rPr lang="en-US" sz="3702">
                <a:solidFill>
                  <a:srgbClr val="FFDE59"/>
                </a:solidFill>
                <a:latin typeface="Cooper Hewitt"/>
                <a:ea typeface="Cooper Hewitt"/>
                <a:cs typeface="Cooper Hewitt"/>
                <a:sym typeface="Cooper Hewitt"/>
              </a:rPr>
              <a:t>It is our purpose for them to place order at our website for their food and consume it because nothing beats a quick meal to eat!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4013272" y="6423174"/>
            <a:ext cx="13841110" cy="2545548"/>
          </a:xfrm>
          <a:prstGeom prst="rect">
            <a:avLst/>
          </a:prstGeom>
        </p:spPr>
        <p:txBody>
          <a:bodyPr anchor="t" rtlCol="false" tIns="0" lIns="0" bIns="0" rIns="0">
            <a:spAutoFit/>
          </a:bodyPr>
          <a:lstStyle/>
          <a:p>
            <a:pPr algn="l">
              <a:lnSpc>
                <a:spcPts val="4030"/>
              </a:lnSpc>
            </a:pPr>
            <a:r>
              <a:rPr lang="en-US" sz="2879">
                <a:solidFill>
                  <a:srgbClr val="FFDE59"/>
                </a:solidFill>
                <a:latin typeface="Cooper Hewitt"/>
                <a:ea typeface="Cooper Hewitt"/>
                <a:cs typeface="Cooper Hewitt"/>
                <a:sym typeface="Cooper Hewitt"/>
              </a:rPr>
              <a:t>Our vision is to build a vibrant fast food hub by partnering with a wide range of restaurants and brands, creating a one-stop platform where customers can explore, order, and enjoy their favorite meals with ease. We aim to grow a community that connects food lovers with great deals, new flavors, and trusted local and global names in fast food.</a:t>
            </a:r>
          </a:p>
        </p:txBody>
      </p:sp>
      <p:sp>
        <p:nvSpPr>
          <p:cNvPr name="Freeform 4" id="4"/>
          <p:cNvSpPr/>
          <p:nvPr/>
        </p:nvSpPr>
        <p:spPr>
          <a:xfrm flipH="false" flipV="false" rot="-10800000">
            <a:off x="12105694" y="9080266"/>
            <a:ext cx="5589335" cy="386172"/>
          </a:xfrm>
          <a:custGeom>
            <a:avLst/>
            <a:gdLst/>
            <a:ahLst/>
            <a:cxnLst/>
            <a:rect r="r" b="b" t="t" l="l"/>
            <a:pathLst>
              <a:path h="386172" w="5589335">
                <a:moveTo>
                  <a:pt x="0" y="0"/>
                </a:moveTo>
                <a:lnTo>
                  <a:pt x="5589335" y="0"/>
                </a:lnTo>
                <a:lnTo>
                  <a:pt x="5589335" y="386173"/>
                </a:lnTo>
                <a:lnTo>
                  <a:pt x="0" y="3861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15364" y="1720535"/>
            <a:ext cx="8216077" cy="4721689"/>
          </a:xfrm>
          <a:custGeom>
            <a:avLst/>
            <a:gdLst/>
            <a:ahLst/>
            <a:cxnLst/>
            <a:rect r="r" b="b" t="t" l="l"/>
            <a:pathLst>
              <a:path h="4721689" w="8216077">
                <a:moveTo>
                  <a:pt x="0" y="0"/>
                </a:moveTo>
                <a:lnTo>
                  <a:pt x="8216078" y="0"/>
                </a:lnTo>
                <a:lnTo>
                  <a:pt x="8216078" y="4721689"/>
                </a:lnTo>
                <a:lnTo>
                  <a:pt x="0" y="4721689"/>
                </a:lnTo>
                <a:lnTo>
                  <a:pt x="0" y="0"/>
                </a:lnTo>
                <a:close/>
              </a:path>
            </a:pathLst>
          </a:custGeom>
          <a:blipFill>
            <a:blip r:embed="rId5"/>
            <a:stretch>
              <a:fillRect l="-2652" t="0" r="-497" b="0"/>
            </a:stretch>
          </a:blipFill>
        </p:spPr>
      </p:sp>
      <p:sp>
        <p:nvSpPr>
          <p:cNvPr name="TextBox 6" id="6"/>
          <p:cNvSpPr txBox="true"/>
          <p:nvPr/>
        </p:nvSpPr>
        <p:spPr>
          <a:xfrm rot="-5400000">
            <a:off x="-2591848" y="4576030"/>
            <a:ext cx="7745904" cy="2034915"/>
          </a:xfrm>
          <a:prstGeom prst="rect">
            <a:avLst/>
          </a:prstGeom>
        </p:spPr>
        <p:txBody>
          <a:bodyPr anchor="t" rtlCol="false" tIns="0" lIns="0" bIns="0" rIns="0">
            <a:spAutoFit/>
          </a:bodyPr>
          <a:lstStyle/>
          <a:p>
            <a:pPr algn="l">
              <a:lnSpc>
                <a:spcPts val="12574"/>
              </a:lnSpc>
            </a:pPr>
            <a:r>
              <a:rPr lang="en-US" sz="12831">
                <a:solidFill>
                  <a:srgbClr val="FFC300"/>
                </a:solidFill>
                <a:latin typeface="Cooper Hewitt"/>
                <a:ea typeface="Cooper Hewitt"/>
                <a:cs typeface="Cooper Hewitt"/>
                <a:sym typeface="Cooper Hewitt"/>
              </a:rPr>
              <a:t>     </a:t>
            </a:r>
            <a:r>
              <a:rPr lang="en-US" sz="12831" u="sng">
                <a:solidFill>
                  <a:srgbClr val="FFC300"/>
                </a:solidFill>
                <a:latin typeface="Cooper Hewitt"/>
                <a:ea typeface="Cooper Hewitt"/>
                <a:cs typeface="Cooper Hewitt"/>
                <a:sym typeface="Cooper Hewitt"/>
              </a:rPr>
              <a:t>VISION</a:t>
            </a:r>
          </a:p>
        </p:txBody>
      </p:sp>
      <p:sp>
        <p:nvSpPr>
          <p:cNvPr name="TextBox 7" id="7"/>
          <p:cNvSpPr txBox="true"/>
          <p:nvPr/>
        </p:nvSpPr>
        <p:spPr>
          <a:xfrm rot="0">
            <a:off x="349371" y="560069"/>
            <a:ext cx="5943668" cy="793752"/>
          </a:xfrm>
          <a:prstGeom prst="rect">
            <a:avLst/>
          </a:prstGeom>
        </p:spPr>
        <p:txBody>
          <a:bodyPr anchor="t" rtlCol="false" tIns="0" lIns="0" bIns="0" rIns="0">
            <a:spAutoFit/>
          </a:bodyPr>
          <a:lstStyle/>
          <a:p>
            <a:pPr algn="l">
              <a:lnSpc>
                <a:spcPts val="5599"/>
              </a:lnSpc>
            </a:pPr>
            <a:r>
              <a:rPr lang="en-US" b="true" sz="3999" spc="599">
                <a:solidFill>
                  <a:srgbClr val="FFC300"/>
                </a:solidFill>
                <a:latin typeface="Cooper Hewitt Bold"/>
                <a:ea typeface="Cooper Hewitt Bold"/>
                <a:cs typeface="Cooper Hewitt Bold"/>
                <a:sym typeface="Cooper Hewitt Bold"/>
              </a:rPr>
              <a:t>THE WORKING BROS</a:t>
            </a:r>
          </a:p>
        </p:txBody>
      </p:sp>
      <p:sp>
        <p:nvSpPr>
          <p:cNvPr name="TextBox 8" id="8"/>
          <p:cNvSpPr txBox="true"/>
          <p:nvPr/>
        </p:nvSpPr>
        <p:spPr>
          <a:xfrm rot="0">
            <a:off x="9710589" y="786765"/>
            <a:ext cx="1426510" cy="567056"/>
          </a:xfrm>
          <a:prstGeom prst="rect">
            <a:avLst/>
          </a:prstGeom>
        </p:spPr>
        <p:txBody>
          <a:bodyPr anchor="t" rtlCol="false" tIns="0" lIns="0" bIns="0" rIns="0">
            <a:spAutoFit/>
          </a:bodyPr>
          <a:lstStyle/>
          <a:p>
            <a:pPr algn="ctr">
              <a:lnSpc>
                <a:spcPts val="3919"/>
              </a:lnSpc>
            </a:pPr>
            <a:r>
              <a:rPr lang="en-US" sz="2799" spc="419">
                <a:solidFill>
                  <a:srgbClr val="FFC300"/>
                </a:solidFill>
                <a:latin typeface="Cooper Hewitt"/>
                <a:ea typeface="Cooper Hewitt"/>
                <a:cs typeface="Cooper Hewitt"/>
                <a:sym typeface="Cooper Hewitt"/>
              </a:rPr>
              <a:t>HOME</a:t>
            </a:r>
          </a:p>
        </p:txBody>
      </p:sp>
      <p:sp>
        <p:nvSpPr>
          <p:cNvPr name="TextBox 9" id="9"/>
          <p:cNvSpPr txBox="true"/>
          <p:nvPr/>
        </p:nvSpPr>
        <p:spPr>
          <a:xfrm rot="0">
            <a:off x="12105694" y="786765"/>
            <a:ext cx="2129001" cy="567056"/>
          </a:xfrm>
          <a:prstGeom prst="rect">
            <a:avLst/>
          </a:prstGeom>
        </p:spPr>
        <p:txBody>
          <a:bodyPr anchor="t" rtlCol="false" tIns="0" lIns="0" bIns="0" rIns="0">
            <a:spAutoFit/>
          </a:bodyPr>
          <a:lstStyle/>
          <a:p>
            <a:pPr algn="ctr">
              <a:lnSpc>
                <a:spcPts val="3919"/>
              </a:lnSpc>
            </a:pPr>
            <a:r>
              <a:rPr lang="en-US" sz="2799" spc="419">
                <a:solidFill>
                  <a:srgbClr val="FFC300"/>
                </a:solidFill>
                <a:latin typeface="Cooper Hewitt"/>
                <a:ea typeface="Cooper Hewitt"/>
                <a:cs typeface="Cooper Hewitt"/>
                <a:sym typeface="Cooper Hewitt"/>
              </a:rPr>
              <a:t>ABOUT US</a:t>
            </a:r>
          </a:p>
        </p:txBody>
      </p:sp>
      <p:sp>
        <p:nvSpPr>
          <p:cNvPr name="TextBox 10" id="10"/>
          <p:cNvSpPr txBox="true"/>
          <p:nvPr/>
        </p:nvSpPr>
        <p:spPr>
          <a:xfrm rot="0">
            <a:off x="15206245" y="786765"/>
            <a:ext cx="2357472" cy="567055"/>
          </a:xfrm>
          <a:prstGeom prst="rect">
            <a:avLst/>
          </a:prstGeom>
        </p:spPr>
        <p:txBody>
          <a:bodyPr anchor="t" rtlCol="false" tIns="0" lIns="0" bIns="0" rIns="0">
            <a:spAutoFit/>
          </a:bodyPr>
          <a:lstStyle/>
          <a:p>
            <a:pPr algn="ctr">
              <a:lnSpc>
                <a:spcPts val="3919"/>
              </a:lnSpc>
            </a:pPr>
            <a:r>
              <a:rPr lang="en-US" sz="2799" spc="419">
                <a:solidFill>
                  <a:srgbClr val="FFC300"/>
                </a:solidFill>
                <a:latin typeface="Cooper Hewitt"/>
                <a:ea typeface="Cooper Hewitt"/>
                <a:cs typeface="Cooper Hewitt"/>
                <a:sym typeface="Cooper Hewitt"/>
              </a:rPr>
              <a:t>CONTACT</a:t>
            </a:r>
          </a:p>
        </p:txBody>
      </p:sp>
      <p:sp>
        <p:nvSpPr>
          <p:cNvPr name="TextBox 11" id="11"/>
          <p:cNvSpPr txBox="true"/>
          <p:nvPr/>
        </p:nvSpPr>
        <p:spPr>
          <a:xfrm rot="0">
            <a:off x="4013272" y="1587185"/>
            <a:ext cx="5697317" cy="4088325"/>
          </a:xfrm>
          <a:prstGeom prst="rect">
            <a:avLst/>
          </a:prstGeom>
        </p:spPr>
        <p:txBody>
          <a:bodyPr anchor="t" rtlCol="false" tIns="0" lIns="0" bIns="0" rIns="0">
            <a:spAutoFit/>
          </a:bodyPr>
          <a:lstStyle/>
          <a:p>
            <a:pPr algn="l">
              <a:lnSpc>
                <a:spcPts val="4021"/>
              </a:lnSpc>
            </a:pPr>
            <a:r>
              <a:rPr lang="en-US" sz="2872">
                <a:solidFill>
                  <a:srgbClr val="FFDE59"/>
                </a:solidFill>
                <a:latin typeface="Cooper Hewitt"/>
                <a:ea typeface="Cooper Hewitt"/>
                <a:cs typeface="Cooper Hewitt"/>
                <a:sym typeface="Cooper Hewitt"/>
              </a:rPr>
              <a:t>To become the go-to online destination for fast food lovers by delivering the most mouthwatering menus, real-time deals, and honest reviews — all in one place. We aim to celebrate the joy of fast food by connecting people with their favorite bites, wherever they are.</a:t>
            </a:r>
          </a:p>
        </p:txBody>
      </p:sp>
      <p:sp>
        <p:nvSpPr>
          <p:cNvPr name="TextBox 12" id="12"/>
          <p:cNvSpPr txBox="true"/>
          <p:nvPr/>
        </p:nvSpPr>
        <p:spPr>
          <a:xfrm rot="0">
            <a:off x="2799186" y="1425260"/>
            <a:ext cx="1214086" cy="1216660"/>
          </a:xfrm>
          <a:prstGeom prst="rect">
            <a:avLst/>
          </a:prstGeom>
        </p:spPr>
        <p:txBody>
          <a:bodyPr anchor="t" rtlCol="false" tIns="0" lIns="0" bIns="0" rIns="0">
            <a:spAutoFit/>
          </a:bodyPr>
          <a:lstStyle/>
          <a:p>
            <a:pPr algn="l">
              <a:lnSpc>
                <a:spcPts val="8539"/>
              </a:lnSpc>
            </a:pPr>
            <a:r>
              <a:rPr lang="en-US" sz="6099" spc="914">
                <a:solidFill>
                  <a:srgbClr val="FFC300"/>
                </a:solidFill>
                <a:latin typeface="Cooper Hewitt"/>
                <a:ea typeface="Cooper Hewitt"/>
                <a:cs typeface="Cooper Hewitt"/>
                <a:sym typeface="Cooper Hewitt"/>
              </a:rPr>
              <a:t>01</a:t>
            </a:r>
          </a:p>
        </p:txBody>
      </p:sp>
      <p:sp>
        <p:nvSpPr>
          <p:cNvPr name="TextBox 13" id="13"/>
          <p:cNvSpPr txBox="true"/>
          <p:nvPr/>
        </p:nvSpPr>
        <p:spPr>
          <a:xfrm rot="0">
            <a:off x="2692950" y="6270774"/>
            <a:ext cx="1320322" cy="1171076"/>
          </a:xfrm>
          <a:prstGeom prst="rect">
            <a:avLst/>
          </a:prstGeom>
        </p:spPr>
        <p:txBody>
          <a:bodyPr anchor="t" rtlCol="false" tIns="0" lIns="0" bIns="0" rIns="0">
            <a:spAutoFit/>
          </a:bodyPr>
          <a:lstStyle/>
          <a:p>
            <a:pPr algn="l">
              <a:lnSpc>
                <a:spcPts val="8417"/>
              </a:lnSpc>
            </a:pPr>
            <a:r>
              <a:rPr lang="en-US" sz="6012" spc="901">
                <a:solidFill>
                  <a:srgbClr val="FFC300"/>
                </a:solidFill>
                <a:latin typeface="Cooper Hewitt"/>
                <a:ea typeface="Cooper Hewitt"/>
                <a:cs typeface="Cooper Hewitt"/>
                <a:sym typeface="Cooper Hewitt"/>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10800000">
            <a:off x="13022507" y="9579261"/>
            <a:ext cx="5153606" cy="356067"/>
          </a:xfrm>
          <a:custGeom>
            <a:avLst/>
            <a:gdLst/>
            <a:ahLst/>
            <a:cxnLst/>
            <a:rect r="r" b="b" t="t" l="l"/>
            <a:pathLst>
              <a:path h="356067" w="5153606">
                <a:moveTo>
                  <a:pt x="0" y="0"/>
                </a:moveTo>
                <a:lnTo>
                  <a:pt x="5153606" y="0"/>
                </a:lnTo>
                <a:lnTo>
                  <a:pt x="5153606" y="356068"/>
                </a:lnTo>
                <a:lnTo>
                  <a:pt x="0" y="356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2527" y="1680207"/>
            <a:ext cx="4191169" cy="8077088"/>
          </a:xfrm>
          <a:custGeom>
            <a:avLst/>
            <a:gdLst/>
            <a:ahLst/>
            <a:cxnLst/>
            <a:rect r="r" b="b" t="t" l="l"/>
            <a:pathLst>
              <a:path h="8077088" w="4191169">
                <a:moveTo>
                  <a:pt x="0" y="0"/>
                </a:moveTo>
                <a:lnTo>
                  <a:pt x="4191169" y="0"/>
                </a:lnTo>
                <a:lnTo>
                  <a:pt x="4191169" y="8077088"/>
                </a:lnTo>
                <a:lnTo>
                  <a:pt x="0" y="8077088"/>
                </a:lnTo>
                <a:lnTo>
                  <a:pt x="0" y="0"/>
                </a:lnTo>
                <a:close/>
              </a:path>
            </a:pathLst>
          </a:custGeom>
          <a:blipFill>
            <a:blip r:embed="rId5"/>
            <a:stretch>
              <a:fillRect l="-133056" t="0" r="-50350" b="0"/>
            </a:stretch>
          </a:blipFill>
        </p:spPr>
      </p:sp>
      <p:sp>
        <p:nvSpPr>
          <p:cNvPr name="TextBox 5" id="5"/>
          <p:cNvSpPr txBox="true"/>
          <p:nvPr/>
        </p:nvSpPr>
        <p:spPr>
          <a:xfrm rot="-5400000">
            <a:off x="1508380" y="4501377"/>
            <a:ext cx="8078804" cy="1915772"/>
          </a:xfrm>
          <a:prstGeom prst="rect">
            <a:avLst/>
          </a:prstGeom>
        </p:spPr>
        <p:txBody>
          <a:bodyPr anchor="t" rtlCol="false" tIns="0" lIns="0" bIns="0" rIns="0">
            <a:spAutoFit/>
          </a:bodyPr>
          <a:lstStyle/>
          <a:p>
            <a:pPr algn="l">
              <a:lnSpc>
                <a:spcPts val="11736"/>
              </a:lnSpc>
            </a:pPr>
            <a:r>
              <a:rPr lang="en-US" sz="11976">
                <a:solidFill>
                  <a:srgbClr val="FFC300"/>
                </a:solidFill>
                <a:latin typeface="Cooper Hewitt"/>
                <a:ea typeface="Cooper Hewitt"/>
                <a:cs typeface="Cooper Hewitt"/>
                <a:sym typeface="Cooper Hewitt"/>
              </a:rPr>
              <a:t>    MISSION</a:t>
            </a:r>
          </a:p>
        </p:txBody>
      </p:sp>
      <p:sp>
        <p:nvSpPr>
          <p:cNvPr name="TextBox 6" id="6"/>
          <p:cNvSpPr txBox="true"/>
          <p:nvPr/>
        </p:nvSpPr>
        <p:spPr>
          <a:xfrm rot="0">
            <a:off x="568346" y="904875"/>
            <a:ext cx="3750087" cy="514986"/>
          </a:xfrm>
          <a:prstGeom prst="rect">
            <a:avLst/>
          </a:prstGeom>
        </p:spPr>
        <p:txBody>
          <a:bodyPr anchor="t" rtlCol="false" tIns="0" lIns="0" bIns="0" rIns="0">
            <a:spAutoFit/>
          </a:bodyPr>
          <a:lstStyle/>
          <a:p>
            <a:pPr algn="l">
              <a:lnSpc>
                <a:spcPts val="3639"/>
              </a:lnSpc>
            </a:pPr>
            <a:r>
              <a:rPr lang="en-US" sz="2599" spc="389">
                <a:solidFill>
                  <a:srgbClr val="FFC300"/>
                </a:solidFill>
                <a:latin typeface="Cooper Hewitt"/>
                <a:ea typeface="Cooper Hewitt"/>
                <a:cs typeface="Cooper Hewitt"/>
                <a:sym typeface="Cooper Hewitt"/>
              </a:rPr>
              <a:t>THE WORKING BROS</a:t>
            </a:r>
          </a:p>
        </p:txBody>
      </p:sp>
      <p:sp>
        <p:nvSpPr>
          <p:cNvPr name="TextBox 7" id="7"/>
          <p:cNvSpPr txBox="true"/>
          <p:nvPr/>
        </p:nvSpPr>
        <p:spPr>
          <a:xfrm rot="0">
            <a:off x="12006675" y="933450"/>
            <a:ext cx="1335800" cy="396842"/>
          </a:xfrm>
          <a:prstGeom prst="rect">
            <a:avLst/>
          </a:prstGeom>
        </p:spPr>
        <p:txBody>
          <a:bodyPr anchor="t" rtlCol="false" tIns="0" lIns="0" bIns="0" rIns="0">
            <a:spAutoFit/>
          </a:bodyPr>
          <a:lstStyle/>
          <a:p>
            <a:pPr algn="ctr">
              <a:lnSpc>
                <a:spcPts val="2799"/>
              </a:lnSpc>
            </a:pPr>
            <a:r>
              <a:rPr lang="en-US" sz="1999" spc="299">
                <a:solidFill>
                  <a:srgbClr val="FFC300"/>
                </a:solidFill>
                <a:latin typeface="Cooper Hewitt"/>
                <a:ea typeface="Cooper Hewitt"/>
                <a:cs typeface="Cooper Hewitt"/>
                <a:sym typeface="Cooper Hewitt"/>
              </a:rPr>
              <a:t>HOME</a:t>
            </a:r>
          </a:p>
        </p:txBody>
      </p:sp>
      <p:sp>
        <p:nvSpPr>
          <p:cNvPr name="TextBox 8" id="8"/>
          <p:cNvSpPr txBox="true"/>
          <p:nvPr/>
        </p:nvSpPr>
        <p:spPr>
          <a:xfrm rot="0">
            <a:off x="13668505" y="933450"/>
            <a:ext cx="1526999" cy="396842"/>
          </a:xfrm>
          <a:prstGeom prst="rect">
            <a:avLst/>
          </a:prstGeom>
        </p:spPr>
        <p:txBody>
          <a:bodyPr anchor="t" rtlCol="false" tIns="0" lIns="0" bIns="0" rIns="0">
            <a:spAutoFit/>
          </a:bodyPr>
          <a:lstStyle/>
          <a:p>
            <a:pPr algn="ctr">
              <a:lnSpc>
                <a:spcPts val="2799"/>
              </a:lnSpc>
            </a:pPr>
            <a:r>
              <a:rPr lang="en-US" sz="1999" spc="299">
                <a:solidFill>
                  <a:srgbClr val="FFC300"/>
                </a:solidFill>
                <a:latin typeface="Cooper Hewitt"/>
                <a:ea typeface="Cooper Hewitt"/>
                <a:cs typeface="Cooper Hewitt"/>
                <a:sym typeface="Cooper Hewitt"/>
              </a:rPr>
              <a:t>ABOUT US</a:t>
            </a:r>
          </a:p>
        </p:txBody>
      </p:sp>
      <p:sp>
        <p:nvSpPr>
          <p:cNvPr name="TextBox 9" id="9"/>
          <p:cNvSpPr txBox="true"/>
          <p:nvPr/>
        </p:nvSpPr>
        <p:spPr>
          <a:xfrm rot="0">
            <a:off x="15521535" y="933450"/>
            <a:ext cx="1737765" cy="396842"/>
          </a:xfrm>
          <a:prstGeom prst="rect">
            <a:avLst/>
          </a:prstGeom>
        </p:spPr>
        <p:txBody>
          <a:bodyPr anchor="t" rtlCol="false" tIns="0" lIns="0" bIns="0" rIns="0">
            <a:spAutoFit/>
          </a:bodyPr>
          <a:lstStyle/>
          <a:p>
            <a:pPr algn="ctr">
              <a:lnSpc>
                <a:spcPts val="2799"/>
              </a:lnSpc>
            </a:pPr>
            <a:r>
              <a:rPr lang="en-US" sz="1999" spc="299">
                <a:solidFill>
                  <a:srgbClr val="FFC300"/>
                </a:solidFill>
                <a:latin typeface="Cooper Hewitt"/>
                <a:ea typeface="Cooper Hewitt"/>
                <a:cs typeface="Cooper Hewitt"/>
                <a:sym typeface="Cooper Hewitt"/>
              </a:rPr>
              <a:t>CONTACT</a:t>
            </a:r>
          </a:p>
        </p:txBody>
      </p:sp>
      <p:sp>
        <p:nvSpPr>
          <p:cNvPr name="TextBox 10" id="10"/>
          <p:cNvSpPr txBox="true"/>
          <p:nvPr/>
        </p:nvSpPr>
        <p:spPr>
          <a:xfrm rot="0">
            <a:off x="7268280" y="2229215"/>
            <a:ext cx="4818470" cy="2890190"/>
          </a:xfrm>
          <a:prstGeom prst="rect">
            <a:avLst/>
          </a:prstGeom>
        </p:spPr>
        <p:txBody>
          <a:bodyPr anchor="t" rtlCol="false" tIns="0" lIns="0" bIns="0" rIns="0">
            <a:spAutoFit/>
          </a:bodyPr>
          <a:lstStyle/>
          <a:p>
            <a:pPr algn="l">
              <a:lnSpc>
                <a:spcPts val="4479"/>
              </a:lnSpc>
            </a:pPr>
            <a:r>
              <a:rPr lang="en-US" sz="3199">
                <a:solidFill>
                  <a:srgbClr val="FFDE59"/>
                </a:solidFill>
                <a:latin typeface="Cooper Hewitt"/>
                <a:ea typeface="Cooper Hewitt"/>
                <a:cs typeface="Cooper Hewitt"/>
                <a:sym typeface="Cooper Hewitt"/>
              </a:rPr>
              <a:t>Provide customers with fast, delicious and cost-effective meals, making every meal full of satisfaction.</a:t>
            </a:r>
          </a:p>
        </p:txBody>
      </p:sp>
      <p:sp>
        <p:nvSpPr>
          <p:cNvPr name="TextBox 11" id="11"/>
          <p:cNvSpPr txBox="true"/>
          <p:nvPr/>
        </p:nvSpPr>
        <p:spPr>
          <a:xfrm rot="0">
            <a:off x="6548530" y="2223886"/>
            <a:ext cx="638674" cy="581025"/>
          </a:xfrm>
          <a:prstGeom prst="rect">
            <a:avLst/>
          </a:prstGeom>
        </p:spPr>
        <p:txBody>
          <a:bodyPr anchor="t" rtlCol="false" tIns="0" lIns="0" bIns="0" rIns="0">
            <a:spAutoFit/>
          </a:bodyPr>
          <a:lstStyle/>
          <a:p>
            <a:pPr algn="l">
              <a:lnSpc>
                <a:spcPts val="4199"/>
              </a:lnSpc>
            </a:pPr>
            <a:r>
              <a:rPr lang="en-US" sz="2999" spc="449">
                <a:solidFill>
                  <a:srgbClr val="FFC300"/>
                </a:solidFill>
                <a:latin typeface="Cooper Hewitt"/>
                <a:ea typeface="Cooper Hewitt"/>
                <a:cs typeface="Cooper Hewitt"/>
                <a:sym typeface="Cooper Hewitt"/>
              </a:rPr>
              <a:t>01</a:t>
            </a:r>
          </a:p>
        </p:txBody>
      </p:sp>
      <p:sp>
        <p:nvSpPr>
          <p:cNvPr name="TextBox 12" id="12"/>
          <p:cNvSpPr txBox="true"/>
          <p:nvPr/>
        </p:nvSpPr>
        <p:spPr>
          <a:xfrm rot="0">
            <a:off x="7354005" y="6003682"/>
            <a:ext cx="4652670" cy="2152651"/>
          </a:xfrm>
          <a:prstGeom prst="rect">
            <a:avLst/>
          </a:prstGeom>
        </p:spPr>
        <p:txBody>
          <a:bodyPr anchor="t" rtlCol="false" tIns="0" lIns="0" bIns="0" rIns="0">
            <a:spAutoFit/>
          </a:bodyPr>
          <a:lstStyle/>
          <a:p>
            <a:pPr algn="l">
              <a:lnSpc>
                <a:spcPts val="4199"/>
              </a:lnSpc>
            </a:pPr>
            <a:r>
              <a:rPr lang="en-US" sz="2999">
                <a:solidFill>
                  <a:srgbClr val="FFDE59"/>
                </a:solidFill>
                <a:latin typeface="Cooper Hewitt"/>
                <a:ea typeface="Cooper Hewitt"/>
                <a:cs typeface="Cooper Hewitt"/>
                <a:sym typeface="Cooper Hewitt"/>
              </a:rPr>
              <a:t>Use technology to simplify dining choices: customize your own meal online to save time and worry.</a:t>
            </a:r>
          </a:p>
        </p:txBody>
      </p:sp>
      <p:sp>
        <p:nvSpPr>
          <p:cNvPr name="TextBox 13" id="13"/>
          <p:cNvSpPr txBox="true"/>
          <p:nvPr/>
        </p:nvSpPr>
        <p:spPr>
          <a:xfrm rot="0">
            <a:off x="6629606" y="6003682"/>
            <a:ext cx="638674" cy="581025"/>
          </a:xfrm>
          <a:prstGeom prst="rect">
            <a:avLst/>
          </a:prstGeom>
        </p:spPr>
        <p:txBody>
          <a:bodyPr anchor="t" rtlCol="false" tIns="0" lIns="0" bIns="0" rIns="0">
            <a:spAutoFit/>
          </a:bodyPr>
          <a:lstStyle/>
          <a:p>
            <a:pPr algn="l">
              <a:lnSpc>
                <a:spcPts val="4199"/>
              </a:lnSpc>
            </a:pPr>
            <a:r>
              <a:rPr lang="en-US" sz="2999" spc="449">
                <a:solidFill>
                  <a:srgbClr val="FFC300"/>
                </a:solidFill>
                <a:latin typeface="Cooper Hewitt"/>
                <a:ea typeface="Cooper Hewitt"/>
                <a:cs typeface="Cooper Hewitt"/>
                <a:sym typeface="Cooper Hewitt"/>
              </a:rPr>
              <a:t>03</a:t>
            </a:r>
          </a:p>
        </p:txBody>
      </p:sp>
      <p:sp>
        <p:nvSpPr>
          <p:cNvPr name="TextBox 14" id="14"/>
          <p:cNvSpPr txBox="true"/>
          <p:nvPr/>
        </p:nvSpPr>
        <p:spPr>
          <a:xfrm rot="0">
            <a:off x="13204492" y="2257790"/>
            <a:ext cx="4703254" cy="2676525"/>
          </a:xfrm>
          <a:prstGeom prst="rect">
            <a:avLst/>
          </a:prstGeom>
        </p:spPr>
        <p:txBody>
          <a:bodyPr anchor="t" rtlCol="false" tIns="0" lIns="0" bIns="0" rIns="0">
            <a:spAutoFit/>
          </a:bodyPr>
          <a:lstStyle/>
          <a:p>
            <a:pPr algn="l">
              <a:lnSpc>
                <a:spcPts val="4199"/>
              </a:lnSpc>
            </a:pPr>
            <a:r>
              <a:rPr lang="en-US" sz="2999">
                <a:solidFill>
                  <a:srgbClr val="FFDE59"/>
                </a:solidFill>
                <a:latin typeface="Cooper Hewitt"/>
                <a:ea typeface="Cooper Hewitt"/>
                <a:cs typeface="Cooper Hewitt"/>
                <a:sym typeface="Cooper Hewitt"/>
              </a:rPr>
              <a:t>Provide customers with fast, delicious and cost-effective meals, making every meal full of satisfaction.</a:t>
            </a:r>
          </a:p>
        </p:txBody>
      </p:sp>
      <p:sp>
        <p:nvSpPr>
          <p:cNvPr name="TextBox 15" id="15"/>
          <p:cNvSpPr txBox="true"/>
          <p:nvPr/>
        </p:nvSpPr>
        <p:spPr>
          <a:xfrm rot="0">
            <a:off x="12480319" y="2257790"/>
            <a:ext cx="638448" cy="581026"/>
          </a:xfrm>
          <a:prstGeom prst="rect">
            <a:avLst/>
          </a:prstGeom>
        </p:spPr>
        <p:txBody>
          <a:bodyPr anchor="t" rtlCol="false" tIns="0" lIns="0" bIns="0" rIns="0">
            <a:spAutoFit/>
          </a:bodyPr>
          <a:lstStyle/>
          <a:p>
            <a:pPr algn="l">
              <a:lnSpc>
                <a:spcPts val="4199"/>
              </a:lnSpc>
            </a:pPr>
            <a:r>
              <a:rPr lang="en-US" sz="2999" spc="449">
                <a:solidFill>
                  <a:srgbClr val="FFC300"/>
                </a:solidFill>
                <a:latin typeface="Cooper Hewitt"/>
                <a:ea typeface="Cooper Hewitt"/>
                <a:cs typeface="Cooper Hewitt"/>
                <a:sym typeface="Cooper Hewitt"/>
              </a:rPr>
              <a:t>02</a:t>
            </a:r>
          </a:p>
        </p:txBody>
      </p:sp>
      <p:sp>
        <p:nvSpPr>
          <p:cNvPr name="TextBox 16" id="16"/>
          <p:cNvSpPr txBox="true"/>
          <p:nvPr/>
        </p:nvSpPr>
        <p:spPr>
          <a:xfrm rot="0">
            <a:off x="13204492" y="6003682"/>
            <a:ext cx="4789635" cy="2676525"/>
          </a:xfrm>
          <a:prstGeom prst="rect">
            <a:avLst/>
          </a:prstGeom>
        </p:spPr>
        <p:txBody>
          <a:bodyPr anchor="t" rtlCol="false" tIns="0" lIns="0" bIns="0" rIns="0">
            <a:spAutoFit/>
          </a:bodyPr>
          <a:lstStyle/>
          <a:p>
            <a:pPr algn="l">
              <a:lnSpc>
                <a:spcPts val="4199"/>
              </a:lnSpc>
            </a:pPr>
            <a:r>
              <a:rPr lang="en-US" sz="2999">
                <a:solidFill>
                  <a:srgbClr val="FFDE59"/>
                </a:solidFill>
                <a:latin typeface="Cooper Hewitt"/>
                <a:ea typeface="Cooper Hewitt"/>
                <a:cs typeface="Cooper Hewitt"/>
                <a:sym typeface="Cooper Hewitt"/>
              </a:rPr>
              <a:t>Transparent kitchen, full traceability - check the source of ingredients online in real time and eat with confidence.</a:t>
            </a:r>
          </a:p>
        </p:txBody>
      </p:sp>
      <p:sp>
        <p:nvSpPr>
          <p:cNvPr name="TextBox 17" id="17"/>
          <p:cNvSpPr txBox="true"/>
          <p:nvPr/>
        </p:nvSpPr>
        <p:spPr>
          <a:xfrm rot="0">
            <a:off x="12480319" y="6003682"/>
            <a:ext cx="638448" cy="581025"/>
          </a:xfrm>
          <a:prstGeom prst="rect">
            <a:avLst/>
          </a:prstGeom>
        </p:spPr>
        <p:txBody>
          <a:bodyPr anchor="t" rtlCol="false" tIns="0" lIns="0" bIns="0" rIns="0">
            <a:spAutoFit/>
          </a:bodyPr>
          <a:lstStyle/>
          <a:p>
            <a:pPr algn="l">
              <a:lnSpc>
                <a:spcPts val="4199"/>
              </a:lnSpc>
            </a:pPr>
            <a:r>
              <a:rPr lang="en-US" sz="2999" spc="449">
                <a:solidFill>
                  <a:srgbClr val="FFC300"/>
                </a:solidFill>
                <a:latin typeface="Cooper Hewitt"/>
                <a:ea typeface="Cooper Hewitt"/>
                <a:cs typeface="Cooper Hewitt"/>
                <a:sym typeface="Cooper Hewitt"/>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8491338" y="1370925"/>
            <a:ext cx="7030672" cy="2238846"/>
          </a:xfrm>
          <a:prstGeom prst="rect">
            <a:avLst/>
          </a:prstGeom>
        </p:spPr>
        <p:txBody>
          <a:bodyPr anchor="t" rtlCol="false" tIns="0" lIns="0" bIns="0" rIns="0">
            <a:spAutoFit/>
          </a:bodyPr>
          <a:lstStyle/>
          <a:p>
            <a:pPr algn="l">
              <a:lnSpc>
                <a:spcPts val="13758"/>
              </a:lnSpc>
            </a:pPr>
            <a:r>
              <a:rPr lang="en-US" sz="14039">
                <a:solidFill>
                  <a:srgbClr val="FFC300"/>
                </a:solidFill>
                <a:latin typeface="Cooper Hewitt"/>
                <a:ea typeface="Cooper Hewitt"/>
                <a:cs typeface="Cooper Hewitt"/>
                <a:sym typeface="Cooper Hewitt"/>
              </a:rPr>
              <a:t>READ ME</a:t>
            </a:r>
          </a:p>
        </p:txBody>
      </p:sp>
      <p:sp>
        <p:nvSpPr>
          <p:cNvPr name="Freeform 4" id="4"/>
          <p:cNvSpPr/>
          <p:nvPr/>
        </p:nvSpPr>
        <p:spPr>
          <a:xfrm flipH="false" flipV="false" rot="-10800000">
            <a:off x="7840505" y="3333400"/>
            <a:ext cx="8000212" cy="552742"/>
          </a:xfrm>
          <a:custGeom>
            <a:avLst/>
            <a:gdLst/>
            <a:ahLst/>
            <a:cxnLst/>
            <a:rect r="r" b="b" t="t" l="l"/>
            <a:pathLst>
              <a:path h="552742" w="8000212">
                <a:moveTo>
                  <a:pt x="0" y="0"/>
                </a:moveTo>
                <a:lnTo>
                  <a:pt x="8000212" y="0"/>
                </a:lnTo>
                <a:lnTo>
                  <a:pt x="8000212" y="552742"/>
                </a:lnTo>
                <a:lnTo>
                  <a:pt x="0" y="552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33614" y="1240790"/>
            <a:ext cx="6655980" cy="8645456"/>
          </a:xfrm>
          <a:custGeom>
            <a:avLst/>
            <a:gdLst/>
            <a:ahLst/>
            <a:cxnLst/>
            <a:rect r="r" b="b" t="t" l="l"/>
            <a:pathLst>
              <a:path h="8645456" w="6655980">
                <a:moveTo>
                  <a:pt x="0" y="0"/>
                </a:moveTo>
                <a:lnTo>
                  <a:pt x="6655980" y="0"/>
                </a:lnTo>
                <a:lnTo>
                  <a:pt x="6655980" y="8645456"/>
                </a:lnTo>
                <a:lnTo>
                  <a:pt x="0" y="8645456"/>
                </a:lnTo>
                <a:lnTo>
                  <a:pt x="0" y="0"/>
                </a:lnTo>
                <a:close/>
              </a:path>
            </a:pathLst>
          </a:custGeom>
          <a:blipFill>
            <a:blip r:embed="rId5"/>
            <a:stretch>
              <a:fillRect l="-17367" t="0" r="-12522" b="0"/>
            </a:stretch>
          </a:blipFill>
        </p:spPr>
      </p:sp>
      <p:sp>
        <p:nvSpPr>
          <p:cNvPr name="TextBox 6" id="6"/>
          <p:cNvSpPr txBox="true"/>
          <p:nvPr/>
        </p:nvSpPr>
        <p:spPr>
          <a:xfrm rot="0">
            <a:off x="1028700" y="709295"/>
            <a:ext cx="4011966" cy="531496"/>
          </a:xfrm>
          <a:prstGeom prst="rect">
            <a:avLst/>
          </a:prstGeom>
        </p:spPr>
        <p:txBody>
          <a:bodyPr anchor="t" rtlCol="false" tIns="0" lIns="0" bIns="0" rIns="0">
            <a:spAutoFit/>
          </a:bodyPr>
          <a:lstStyle/>
          <a:p>
            <a:pPr algn="l">
              <a:lnSpc>
                <a:spcPts val="3779"/>
              </a:lnSpc>
            </a:pPr>
            <a:r>
              <a:rPr lang="en-US" sz="2699" spc="404">
                <a:solidFill>
                  <a:srgbClr val="FFC300"/>
                </a:solidFill>
                <a:latin typeface="Cooper Hewitt"/>
                <a:ea typeface="Cooper Hewitt"/>
                <a:cs typeface="Cooper Hewitt"/>
                <a:sym typeface="Cooper Hewitt"/>
              </a:rPr>
              <a:t>THE WORKING BROS</a:t>
            </a:r>
          </a:p>
        </p:txBody>
      </p:sp>
      <p:sp>
        <p:nvSpPr>
          <p:cNvPr name="TextBox 7" id="7"/>
          <p:cNvSpPr txBox="true"/>
          <p:nvPr/>
        </p:nvSpPr>
        <p:spPr>
          <a:xfrm rot="0">
            <a:off x="12006675" y="747395"/>
            <a:ext cx="1335800"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HOME</a:t>
            </a:r>
          </a:p>
        </p:txBody>
      </p:sp>
      <p:sp>
        <p:nvSpPr>
          <p:cNvPr name="TextBox 8" id="8"/>
          <p:cNvSpPr txBox="true"/>
          <p:nvPr/>
        </p:nvSpPr>
        <p:spPr>
          <a:xfrm rot="0">
            <a:off x="13668505" y="747395"/>
            <a:ext cx="1526999"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ABOUT US</a:t>
            </a:r>
          </a:p>
        </p:txBody>
      </p:sp>
      <p:sp>
        <p:nvSpPr>
          <p:cNvPr name="TextBox 9" id="9"/>
          <p:cNvSpPr txBox="true"/>
          <p:nvPr/>
        </p:nvSpPr>
        <p:spPr>
          <a:xfrm rot="0">
            <a:off x="15521535" y="715645"/>
            <a:ext cx="1737765"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CONTACT</a:t>
            </a:r>
          </a:p>
        </p:txBody>
      </p:sp>
      <p:sp>
        <p:nvSpPr>
          <p:cNvPr name="TextBox 10" id="10"/>
          <p:cNvSpPr txBox="true"/>
          <p:nvPr/>
        </p:nvSpPr>
        <p:spPr>
          <a:xfrm rot="0">
            <a:off x="7381203" y="3971925"/>
            <a:ext cx="10795139" cy="2733675"/>
          </a:xfrm>
          <a:prstGeom prst="rect">
            <a:avLst/>
          </a:prstGeom>
        </p:spPr>
        <p:txBody>
          <a:bodyPr anchor="t" rtlCol="false" tIns="0" lIns="0" bIns="0" rIns="0">
            <a:spAutoFit/>
          </a:bodyPr>
          <a:lstStyle/>
          <a:p>
            <a:pPr algn="l">
              <a:lnSpc>
                <a:spcPts val="4200"/>
              </a:lnSpc>
            </a:pPr>
            <a:r>
              <a:rPr lang="en-US" sz="3000">
                <a:solidFill>
                  <a:srgbClr val="FFDE59"/>
                </a:solidFill>
                <a:latin typeface="Cooper Hewitt"/>
                <a:ea typeface="Cooper Hewitt"/>
                <a:cs typeface="Cooper Hewitt"/>
                <a:sym typeface="Cooper Hewitt"/>
              </a:rPr>
              <a:t>It was that one evening, we were hungry and tired after a long day, we found ourselves endlessly scrolling through food delivery apps, struggling to find that perfect meal. Too many ads and discount popping out, too many choices, and somehow. There’s still nothing satisfying .</a:t>
            </a:r>
          </a:p>
        </p:txBody>
      </p:sp>
      <p:sp>
        <p:nvSpPr>
          <p:cNvPr name="TextBox 11" id="11"/>
          <p:cNvSpPr txBox="true"/>
          <p:nvPr/>
        </p:nvSpPr>
        <p:spPr>
          <a:xfrm rot="0">
            <a:off x="651093" y="1078865"/>
            <a:ext cx="6221022" cy="9374022"/>
          </a:xfrm>
          <a:prstGeom prst="rect">
            <a:avLst/>
          </a:prstGeom>
        </p:spPr>
        <p:txBody>
          <a:bodyPr anchor="t" rtlCol="false" tIns="0" lIns="0" bIns="0" rIns="0">
            <a:spAutoFit/>
          </a:bodyPr>
          <a:lstStyle/>
          <a:p>
            <a:pPr algn="ctr">
              <a:lnSpc>
                <a:spcPts val="4646"/>
              </a:lnSpc>
            </a:pPr>
            <a:r>
              <a:rPr lang="en-US" b="true" sz="3319" spc="497">
                <a:solidFill>
                  <a:srgbClr val="0097B2"/>
                </a:solidFill>
                <a:latin typeface="Cooper Hewitt Bold"/>
                <a:ea typeface="Cooper Hewitt Bold"/>
                <a:cs typeface="Cooper Hewitt Bold"/>
                <a:sym typeface="Cooper Hewitt Bold"/>
              </a:rPr>
              <a:t>FAST FOOD IS MORE THAN QUICK BITES — IT’S COMFORT, CONNECTION, AND EVERYDAY JOY. WE’RE INSPIRED BY THE WAY FOOD BRINGS PEOPLE TOGETHER, AND IT IS OUR DUTY TO MAKE THAT EASIER BY PARTNERING WITH MORE BRANDS AND LOCAL SPOTS TO BRING THE BEST FLAVORS TO YOUR FINGERTIPS.</a:t>
            </a:r>
          </a:p>
          <a:p>
            <a:pPr algn="ctr">
              <a:lnSpc>
                <a:spcPts val="4646"/>
              </a:lnSpc>
            </a:pPr>
          </a:p>
        </p:txBody>
      </p:sp>
      <p:sp>
        <p:nvSpPr>
          <p:cNvPr name="TextBox 12" id="12"/>
          <p:cNvSpPr txBox="true"/>
          <p:nvPr/>
        </p:nvSpPr>
        <p:spPr>
          <a:xfrm rot="0">
            <a:off x="7561928" y="7067550"/>
            <a:ext cx="9697372" cy="2190750"/>
          </a:xfrm>
          <a:prstGeom prst="rect">
            <a:avLst/>
          </a:prstGeom>
        </p:spPr>
        <p:txBody>
          <a:bodyPr anchor="t" rtlCol="false" tIns="0" lIns="0" bIns="0" rIns="0">
            <a:spAutoFit/>
          </a:bodyPr>
          <a:lstStyle/>
          <a:p>
            <a:pPr algn="l">
              <a:lnSpc>
                <a:spcPts val="4199"/>
              </a:lnSpc>
            </a:pPr>
            <a:r>
              <a:rPr lang="en-US" sz="2999">
                <a:solidFill>
                  <a:srgbClr val="FFDE59"/>
                </a:solidFill>
                <a:latin typeface="Cooper Hewitt"/>
                <a:ea typeface="Cooper Hewitt"/>
                <a:cs typeface="Cooper Hewitt"/>
                <a:sym typeface="Cooper Hewitt"/>
              </a:rPr>
              <a:t>That’s when it hit us. Why isn’t there one place where fast food lovers can easily explore menus, discover new deals, and connect with both big-name chains and hidden local gems through the simplicity design.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2391421" y="6542622"/>
            <a:ext cx="809187" cy="809187"/>
          </a:xfrm>
          <a:custGeom>
            <a:avLst/>
            <a:gdLst/>
            <a:ahLst/>
            <a:cxnLst/>
            <a:rect r="r" b="b" t="t" l="l"/>
            <a:pathLst>
              <a:path h="809187" w="809187">
                <a:moveTo>
                  <a:pt x="0" y="0"/>
                </a:moveTo>
                <a:lnTo>
                  <a:pt x="809188" y="0"/>
                </a:lnTo>
                <a:lnTo>
                  <a:pt x="809188" y="809187"/>
                </a:lnTo>
                <a:lnTo>
                  <a:pt x="0" y="8091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91421" y="5445319"/>
            <a:ext cx="809187" cy="809187"/>
          </a:xfrm>
          <a:custGeom>
            <a:avLst/>
            <a:gdLst/>
            <a:ahLst/>
            <a:cxnLst/>
            <a:rect r="r" b="b" t="t" l="l"/>
            <a:pathLst>
              <a:path h="809187" w="809187">
                <a:moveTo>
                  <a:pt x="0" y="0"/>
                </a:moveTo>
                <a:lnTo>
                  <a:pt x="809188" y="0"/>
                </a:lnTo>
                <a:lnTo>
                  <a:pt x="809188" y="809187"/>
                </a:lnTo>
                <a:lnTo>
                  <a:pt x="0" y="8091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391421" y="7705037"/>
            <a:ext cx="876665" cy="876665"/>
          </a:xfrm>
          <a:custGeom>
            <a:avLst/>
            <a:gdLst/>
            <a:ahLst/>
            <a:cxnLst/>
            <a:rect r="r" b="b" t="t" l="l"/>
            <a:pathLst>
              <a:path h="876665" w="876665">
                <a:moveTo>
                  <a:pt x="0" y="0"/>
                </a:moveTo>
                <a:lnTo>
                  <a:pt x="876665" y="0"/>
                </a:lnTo>
                <a:lnTo>
                  <a:pt x="876665" y="876664"/>
                </a:lnTo>
                <a:lnTo>
                  <a:pt x="0" y="8766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2452329" y="1619018"/>
            <a:ext cx="4644239" cy="3471569"/>
          </a:xfrm>
          <a:custGeom>
            <a:avLst/>
            <a:gdLst/>
            <a:ahLst/>
            <a:cxnLst/>
            <a:rect r="r" b="b" t="t" l="l"/>
            <a:pathLst>
              <a:path h="3471569" w="4644239">
                <a:moveTo>
                  <a:pt x="0" y="0"/>
                </a:moveTo>
                <a:lnTo>
                  <a:pt x="4644239" y="0"/>
                </a:lnTo>
                <a:lnTo>
                  <a:pt x="4644239" y="3471568"/>
                </a:lnTo>
                <a:lnTo>
                  <a:pt x="0" y="3471568"/>
                </a:lnTo>
                <a:lnTo>
                  <a:pt x="0" y="0"/>
                </a:lnTo>
                <a:close/>
              </a:path>
            </a:pathLst>
          </a:custGeom>
          <a:blipFill>
            <a:blip r:embed="rId9"/>
            <a:stretch>
              <a:fillRect l="0" t="0" r="0" b="0"/>
            </a:stretch>
          </a:blipFill>
        </p:spPr>
      </p:sp>
      <p:sp>
        <p:nvSpPr>
          <p:cNvPr name="Freeform 7" id="7"/>
          <p:cNvSpPr/>
          <p:nvPr/>
        </p:nvSpPr>
        <p:spPr>
          <a:xfrm flipH="false" flipV="false" rot="0">
            <a:off x="772722" y="5008013"/>
            <a:ext cx="5543075" cy="4924611"/>
          </a:xfrm>
          <a:custGeom>
            <a:avLst/>
            <a:gdLst/>
            <a:ahLst/>
            <a:cxnLst/>
            <a:rect r="r" b="b" t="t" l="l"/>
            <a:pathLst>
              <a:path h="4924611" w="5543075">
                <a:moveTo>
                  <a:pt x="0" y="0"/>
                </a:moveTo>
                <a:lnTo>
                  <a:pt x="5543076" y="0"/>
                </a:lnTo>
                <a:lnTo>
                  <a:pt x="5543076" y="4924611"/>
                </a:lnTo>
                <a:lnTo>
                  <a:pt x="0" y="4924611"/>
                </a:lnTo>
                <a:lnTo>
                  <a:pt x="0" y="0"/>
                </a:lnTo>
                <a:close/>
              </a:path>
            </a:pathLst>
          </a:custGeom>
          <a:blipFill>
            <a:blip r:embed="rId10"/>
            <a:stretch>
              <a:fillRect l="-2852" t="0" r="-15603" b="0"/>
            </a:stretch>
          </a:blipFill>
        </p:spPr>
      </p:sp>
      <p:sp>
        <p:nvSpPr>
          <p:cNvPr name="Freeform 8" id="8"/>
          <p:cNvSpPr/>
          <p:nvPr/>
        </p:nvSpPr>
        <p:spPr>
          <a:xfrm flipH="false" flipV="false" rot="0">
            <a:off x="6367345" y="4951311"/>
            <a:ext cx="5881202" cy="4981313"/>
          </a:xfrm>
          <a:custGeom>
            <a:avLst/>
            <a:gdLst/>
            <a:ahLst/>
            <a:cxnLst/>
            <a:rect r="r" b="b" t="t" l="l"/>
            <a:pathLst>
              <a:path h="4981313" w="5881202">
                <a:moveTo>
                  <a:pt x="0" y="0"/>
                </a:moveTo>
                <a:lnTo>
                  <a:pt x="5881201" y="0"/>
                </a:lnTo>
                <a:lnTo>
                  <a:pt x="5881201" y="4981313"/>
                </a:lnTo>
                <a:lnTo>
                  <a:pt x="0" y="4981313"/>
                </a:lnTo>
                <a:lnTo>
                  <a:pt x="0" y="0"/>
                </a:lnTo>
                <a:close/>
              </a:path>
            </a:pathLst>
          </a:custGeom>
          <a:blipFill>
            <a:blip r:embed="rId11"/>
            <a:stretch>
              <a:fillRect l="-996" t="-6205" r="-2697" b="0"/>
            </a:stretch>
          </a:blipFill>
        </p:spPr>
      </p:sp>
      <p:sp>
        <p:nvSpPr>
          <p:cNvPr name="TextBox 9" id="9"/>
          <p:cNvSpPr txBox="true"/>
          <p:nvPr/>
        </p:nvSpPr>
        <p:spPr>
          <a:xfrm rot="0">
            <a:off x="772722" y="1606341"/>
            <a:ext cx="11618699" cy="3401672"/>
          </a:xfrm>
          <a:prstGeom prst="rect">
            <a:avLst/>
          </a:prstGeom>
        </p:spPr>
        <p:txBody>
          <a:bodyPr anchor="t" rtlCol="false" tIns="0" lIns="0" bIns="0" rIns="0">
            <a:spAutoFit/>
          </a:bodyPr>
          <a:lstStyle/>
          <a:p>
            <a:pPr algn="l">
              <a:lnSpc>
                <a:spcPts val="11736"/>
              </a:lnSpc>
            </a:pPr>
            <a:r>
              <a:rPr lang="en-US" sz="11976">
                <a:solidFill>
                  <a:srgbClr val="FFC300"/>
                </a:solidFill>
                <a:latin typeface="Cooper Hewitt"/>
                <a:ea typeface="Cooper Hewitt"/>
                <a:cs typeface="Cooper Hewitt"/>
                <a:sym typeface="Cooper Hewitt"/>
              </a:rPr>
              <a:t>GET IN TOUCH WITH US</a:t>
            </a:r>
          </a:p>
        </p:txBody>
      </p:sp>
      <p:sp>
        <p:nvSpPr>
          <p:cNvPr name="TextBox 10" id="10"/>
          <p:cNvSpPr txBox="true"/>
          <p:nvPr/>
        </p:nvSpPr>
        <p:spPr>
          <a:xfrm rot="0">
            <a:off x="1028700" y="904875"/>
            <a:ext cx="3817201" cy="514986"/>
          </a:xfrm>
          <a:prstGeom prst="rect">
            <a:avLst/>
          </a:prstGeom>
        </p:spPr>
        <p:txBody>
          <a:bodyPr anchor="t" rtlCol="false" tIns="0" lIns="0" bIns="0" rIns="0">
            <a:spAutoFit/>
          </a:bodyPr>
          <a:lstStyle/>
          <a:p>
            <a:pPr algn="l">
              <a:lnSpc>
                <a:spcPts val="3639"/>
              </a:lnSpc>
            </a:pPr>
            <a:r>
              <a:rPr lang="en-US" sz="2599" spc="389">
                <a:solidFill>
                  <a:srgbClr val="FFC300"/>
                </a:solidFill>
                <a:latin typeface="Cooper Hewitt"/>
                <a:ea typeface="Cooper Hewitt"/>
                <a:cs typeface="Cooper Hewitt"/>
                <a:sym typeface="Cooper Hewitt"/>
              </a:rPr>
              <a:t>THE WORKING BROS</a:t>
            </a:r>
          </a:p>
        </p:txBody>
      </p:sp>
      <p:sp>
        <p:nvSpPr>
          <p:cNvPr name="TextBox 11" id="11"/>
          <p:cNvSpPr txBox="true"/>
          <p:nvPr/>
        </p:nvSpPr>
        <p:spPr>
          <a:xfrm rot="0">
            <a:off x="12006675" y="942975"/>
            <a:ext cx="1335800"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HOME</a:t>
            </a:r>
          </a:p>
        </p:txBody>
      </p:sp>
      <p:sp>
        <p:nvSpPr>
          <p:cNvPr name="TextBox 12" id="12"/>
          <p:cNvSpPr txBox="true"/>
          <p:nvPr/>
        </p:nvSpPr>
        <p:spPr>
          <a:xfrm rot="0">
            <a:off x="13668505" y="942975"/>
            <a:ext cx="1526999"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ABOUT US</a:t>
            </a:r>
          </a:p>
        </p:txBody>
      </p:sp>
      <p:sp>
        <p:nvSpPr>
          <p:cNvPr name="TextBox 13" id="13"/>
          <p:cNvSpPr txBox="true"/>
          <p:nvPr/>
        </p:nvSpPr>
        <p:spPr>
          <a:xfrm rot="0">
            <a:off x="15521535" y="942975"/>
            <a:ext cx="1737765" cy="321310"/>
          </a:xfrm>
          <a:prstGeom prst="rect">
            <a:avLst/>
          </a:prstGeom>
        </p:spPr>
        <p:txBody>
          <a:bodyPr anchor="t" rtlCol="false" tIns="0" lIns="0" bIns="0" rIns="0">
            <a:spAutoFit/>
          </a:bodyPr>
          <a:lstStyle/>
          <a:p>
            <a:pPr algn="ctr">
              <a:lnSpc>
                <a:spcPts val="2239"/>
              </a:lnSpc>
            </a:pPr>
            <a:r>
              <a:rPr lang="en-US" sz="1599" spc="239">
                <a:solidFill>
                  <a:srgbClr val="FFC300"/>
                </a:solidFill>
                <a:latin typeface="Cooper Hewitt"/>
                <a:ea typeface="Cooper Hewitt"/>
                <a:cs typeface="Cooper Hewitt"/>
                <a:sym typeface="Cooper Hewitt"/>
              </a:rPr>
              <a:t>CONTACT</a:t>
            </a:r>
          </a:p>
        </p:txBody>
      </p:sp>
      <p:sp>
        <p:nvSpPr>
          <p:cNvPr name="TextBox 14" id="14"/>
          <p:cNvSpPr txBox="true"/>
          <p:nvPr/>
        </p:nvSpPr>
        <p:spPr>
          <a:xfrm rot="0">
            <a:off x="13343484" y="5450815"/>
            <a:ext cx="3753085" cy="664845"/>
          </a:xfrm>
          <a:prstGeom prst="rect">
            <a:avLst/>
          </a:prstGeom>
        </p:spPr>
        <p:txBody>
          <a:bodyPr anchor="t" rtlCol="false" tIns="0" lIns="0" bIns="0" rIns="0">
            <a:spAutoFit/>
          </a:bodyPr>
          <a:lstStyle/>
          <a:p>
            <a:pPr algn="l">
              <a:lnSpc>
                <a:spcPts val="4514"/>
              </a:lnSpc>
            </a:pPr>
            <a:r>
              <a:rPr lang="en-US" sz="3499" spc="-69">
                <a:solidFill>
                  <a:srgbClr val="FFDE59"/>
                </a:solidFill>
                <a:latin typeface="Cooper Hewitt"/>
                <a:ea typeface="Cooper Hewitt"/>
                <a:cs typeface="Cooper Hewitt"/>
                <a:sym typeface="Cooper Hewitt"/>
              </a:rPr>
              <a:t>+6010-888-3828</a:t>
            </a:r>
          </a:p>
        </p:txBody>
      </p:sp>
      <p:sp>
        <p:nvSpPr>
          <p:cNvPr name="TextBox 15" id="15"/>
          <p:cNvSpPr txBox="true"/>
          <p:nvPr/>
        </p:nvSpPr>
        <p:spPr>
          <a:xfrm rot="0">
            <a:off x="13343484" y="7744271"/>
            <a:ext cx="4711290" cy="664845"/>
          </a:xfrm>
          <a:prstGeom prst="rect">
            <a:avLst/>
          </a:prstGeom>
        </p:spPr>
        <p:txBody>
          <a:bodyPr anchor="t" rtlCol="false" tIns="0" lIns="0" bIns="0" rIns="0">
            <a:spAutoFit/>
          </a:bodyPr>
          <a:lstStyle/>
          <a:p>
            <a:pPr algn="l">
              <a:lnSpc>
                <a:spcPts val="4515"/>
              </a:lnSpc>
            </a:pPr>
            <a:r>
              <a:rPr lang="en-US" sz="3500" spc="-70">
                <a:solidFill>
                  <a:srgbClr val="FFDE59"/>
                </a:solidFill>
                <a:latin typeface="Cooper Hewitt"/>
                <a:ea typeface="Cooper Hewitt"/>
                <a:cs typeface="Cooper Hewitt"/>
                <a:sym typeface="Cooper Hewitt"/>
              </a:rPr>
              <a:t>www.reallygreatsite.com</a:t>
            </a:r>
          </a:p>
        </p:txBody>
      </p:sp>
      <p:sp>
        <p:nvSpPr>
          <p:cNvPr name="TextBox 16" id="16"/>
          <p:cNvSpPr txBox="true"/>
          <p:nvPr/>
        </p:nvSpPr>
        <p:spPr>
          <a:xfrm rot="0">
            <a:off x="13342475" y="6548118"/>
            <a:ext cx="5099991" cy="664845"/>
          </a:xfrm>
          <a:prstGeom prst="rect">
            <a:avLst/>
          </a:prstGeom>
        </p:spPr>
        <p:txBody>
          <a:bodyPr anchor="t" rtlCol="false" tIns="0" lIns="0" bIns="0" rIns="0">
            <a:spAutoFit/>
          </a:bodyPr>
          <a:lstStyle/>
          <a:p>
            <a:pPr algn="l">
              <a:lnSpc>
                <a:spcPts val="4515"/>
              </a:lnSpc>
            </a:pPr>
            <a:r>
              <a:rPr lang="en-US" sz="3500" spc="-70">
                <a:solidFill>
                  <a:srgbClr val="FFDE59"/>
                </a:solidFill>
                <a:latin typeface="Cooper Hewitt"/>
                <a:ea typeface="Cooper Hewitt"/>
                <a:cs typeface="Cooper Hewitt"/>
                <a:sym typeface="Cooper Hewitt"/>
              </a:rPr>
              <a:t>hello@reallygreatsite.com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64282" y="4900817"/>
            <a:ext cx="841386" cy="849105"/>
          </a:xfrm>
          <a:custGeom>
            <a:avLst/>
            <a:gdLst/>
            <a:ahLst/>
            <a:cxnLst/>
            <a:rect r="r" b="b" t="t" l="l"/>
            <a:pathLst>
              <a:path h="849105" w="841386">
                <a:moveTo>
                  <a:pt x="0" y="0"/>
                </a:moveTo>
                <a:lnTo>
                  <a:pt x="841386" y="0"/>
                </a:lnTo>
                <a:lnTo>
                  <a:pt x="841386" y="849105"/>
                </a:lnTo>
                <a:lnTo>
                  <a:pt x="0" y="84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15979" y="4900817"/>
            <a:ext cx="841386" cy="849105"/>
          </a:xfrm>
          <a:custGeom>
            <a:avLst/>
            <a:gdLst/>
            <a:ahLst/>
            <a:cxnLst/>
            <a:rect r="r" b="b" t="t" l="l"/>
            <a:pathLst>
              <a:path h="849105" w="841386">
                <a:moveTo>
                  <a:pt x="0" y="0"/>
                </a:moveTo>
                <a:lnTo>
                  <a:pt x="841386" y="0"/>
                </a:lnTo>
                <a:lnTo>
                  <a:pt x="841386" y="849105"/>
                </a:lnTo>
                <a:lnTo>
                  <a:pt x="0" y="84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153606" cy="356067"/>
          </a:xfrm>
          <a:custGeom>
            <a:avLst/>
            <a:gdLst/>
            <a:ahLst/>
            <a:cxnLst/>
            <a:rect r="r" b="b" t="t" l="l"/>
            <a:pathLst>
              <a:path h="356067" w="5153606">
                <a:moveTo>
                  <a:pt x="0" y="0"/>
                </a:moveTo>
                <a:lnTo>
                  <a:pt x="5153606" y="0"/>
                </a:lnTo>
                <a:lnTo>
                  <a:pt x="5153606" y="356067"/>
                </a:lnTo>
                <a:lnTo>
                  <a:pt x="0" y="3560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2101345" y="1028700"/>
            <a:ext cx="5153606" cy="356067"/>
          </a:xfrm>
          <a:custGeom>
            <a:avLst/>
            <a:gdLst/>
            <a:ahLst/>
            <a:cxnLst/>
            <a:rect r="r" b="b" t="t" l="l"/>
            <a:pathLst>
              <a:path h="356067" w="5153606">
                <a:moveTo>
                  <a:pt x="5153606" y="0"/>
                </a:moveTo>
                <a:lnTo>
                  <a:pt x="0" y="0"/>
                </a:lnTo>
                <a:lnTo>
                  <a:pt x="0" y="356067"/>
                </a:lnTo>
                <a:lnTo>
                  <a:pt x="5153606" y="356067"/>
                </a:lnTo>
                <a:lnTo>
                  <a:pt x="515360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2101345" y="8902233"/>
            <a:ext cx="5153606" cy="356067"/>
          </a:xfrm>
          <a:custGeom>
            <a:avLst/>
            <a:gdLst/>
            <a:ahLst/>
            <a:cxnLst/>
            <a:rect r="r" b="b" t="t" l="l"/>
            <a:pathLst>
              <a:path h="356067" w="5153606">
                <a:moveTo>
                  <a:pt x="0" y="0"/>
                </a:moveTo>
                <a:lnTo>
                  <a:pt x="5153606" y="0"/>
                </a:lnTo>
                <a:lnTo>
                  <a:pt x="5153606" y="356067"/>
                </a:lnTo>
                <a:lnTo>
                  <a:pt x="0" y="3560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10800000">
            <a:off x="1028700" y="8902233"/>
            <a:ext cx="5153606" cy="356067"/>
          </a:xfrm>
          <a:custGeom>
            <a:avLst/>
            <a:gdLst/>
            <a:ahLst/>
            <a:cxnLst/>
            <a:rect r="r" b="b" t="t" l="l"/>
            <a:pathLst>
              <a:path h="356067" w="5153606">
                <a:moveTo>
                  <a:pt x="5153606" y="0"/>
                </a:moveTo>
                <a:lnTo>
                  <a:pt x="0" y="0"/>
                </a:lnTo>
                <a:lnTo>
                  <a:pt x="0" y="356067"/>
                </a:lnTo>
                <a:lnTo>
                  <a:pt x="5153606" y="356067"/>
                </a:lnTo>
                <a:lnTo>
                  <a:pt x="515360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304438" y="1505797"/>
            <a:ext cx="7679124" cy="7271888"/>
          </a:xfrm>
          <a:custGeom>
            <a:avLst/>
            <a:gdLst/>
            <a:ahLst/>
            <a:cxnLst/>
            <a:rect r="r" b="b" t="t" l="l"/>
            <a:pathLst>
              <a:path h="7271888" w="7679124">
                <a:moveTo>
                  <a:pt x="0" y="0"/>
                </a:moveTo>
                <a:lnTo>
                  <a:pt x="7679124" y="0"/>
                </a:lnTo>
                <a:lnTo>
                  <a:pt x="7679124" y="7271888"/>
                </a:lnTo>
                <a:lnTo>
                  <a:pt x="0" y="7271888"/>
                </a:lnTo>
                <a:lnTo>
                  <a:pt x="0" y="0"/>
                </a:lnTo>
                <a:close/>
              </a:path>
            </a:pathLst>
          </a:custGeom>
          <a:blipFill>
            <a:blip r:embed="rId7"/>
            <a:stretch>
              <a:fillRect l="0" t="-2800" r="0" b="-2800"/>
            </a:stretch>
          </a:blipFill>
        </p:spPr>
      </p:sp>
      <p:sp>
        <p:nvSpPr>
          <p:cNvPr name="TextBox 10" id="10"/>
          <p:cNvSpPr txBox="true"/>
          <p:nvPr/>
        </p:nvSpPr>
        <p:spPr>
          <a:xfrm rot="0">
            <a:off x="3686294" y="3660304"/>
            <a:ext cx="10911907" cy="2391373"/>
          </a:xfrm>
          <a:prstGeom prst="rect">
            <a:avLst/>
          </a:prstGeom>
        </p:spPr>
        <p:txBody>
          <a:bodyPr anchor="t" rtlCol="false" tIns="0" lIns="0" bIns="0" rIns="0">
            <a:spAutoFit/>
          </a:bodyPr>
          <a:lstStyle/>
          <a:p>
            <a:pPr algn="ctr">
              <a:lnSpc>
                <a:spcPts val="16767"/>
              </a:lnSpc>
              <a:spcBef>
                <a:spcPct val="0"/>
              </a:spcBef>
            </a:pPr>
            <a:r>
              <a:rPr lang="en-US" b="true" sz="11976" i="true">
                <a:solidFill>
                  <a:srgbClr val="000000"/>
                </a:solidFill>
                <a:latin typeface="Cooper Hewitt Bold Italics"/>
                <a:ea typeface="Cooper Hewitt Bold Italics"/>
                <a:cs typeface="Cooper Hewitt Bold Italics"/>
                <a:sym typeface="Cooper Hewitt Bold Italics"/>
              </a:rPr>
              <a:t>THANK YOU</a:t>
            </a:r>
          </a:p>
        </p:txBody>
      </p:sp>
      <p:sp>
        <p:nvSpPr>
          <p:cNvPr name="TextBox 11" id="11"/>
          <p:cNvSpPr txBox="true"/>
          <p:nvPr/>
        </p:nvSpPr>
        <p:spPr>
          <a:xfrm rot="0">
            <a:off x="7279664" y="914400"/>
            <a:ext cx="3728671" cy="488950"/>
          </a:xfrm>
          <a:prstGeom prst="rect">
            <a:avLst/>
          </a:prstGeom>
        </p:spPr>
        <p:txBody>
          <a:bodyPr anchor="t" rtlCol="false" tIns="0" lIns="0" bIns="0" rIns="0">
            <a:spAutoFit/>
          </a:bodyPr>
          <a:lstStyle/>
          <a:p>
            <a:pPr algn="ctr">
              <a:lnSpc>
                <a:spcPts val="3499"/>
              </a:lnSpc>
            </a:pPr>
            <a:r>
              <a:rPr lang="en-US" sz="2499" spc="374">
                <a:solidFill>
                  <a:srgbClr val="FFC300"/>
                </a:solidFill>
                <a:latin typeface="Cooper Hewitt"/>
                <a:ea typeface="Cooper Hewitt"/>
                <a:cs typeface="Cooper Hewitt"/>
                <a:sym typeface="Cooper Hewitt"/>
              </a:rPr>
              <a:t>THE WORKING BROS</a:t>
            </a:r>
          </a:p>
        </p:txBody>
      </p:sp>
      <p:sp>
        <p:nvSpPr>
          <p:cNvPr name="TextBox 12" id="12"/>
          <p:cNvSpPr txBox="true"/>
          <p:nvPr/>
        </p:nvSpPr>
        <p:spPr>
          <a:xfrm rot="0">
            <a:off x="6509457" y="8852366"/>
            <a:ext cx="4968085" cy="574041"/>
          </a:xfrm>
          <a:prstGeom prst="rect">
            <a:avLst/>
          </a:prstGeom>
        </p:spPr>
        <p:txBody>
          <a:bodyPr anchor="t" rtlCol="false" tIns="0" lIns="0" bIns="0" rIns="0">
            <a:spAutoFit/>
          </a:bodyPr>
          <a:lstStyle/>
          <a:p>
            <a:pPr algn="ctr">
              <a:lnSpc>
                <a:spcPts val="4059"/>
              </a:lnSpc>
            </a:pPr>
            <a:r>
              <a:rPr lang="en-US" sz="2899" spc="434">
                <a:solidFill>
                  <a:srgbClr val="FFC300"/>
                </a:solidFill>
                <a:latin typeface="Cooper Hewitt"/>
                <a:ea typeface="Cooper Hewitt"/>
                <a:cs typeface="Cooper Hewitt"/>
                <a:sym typeface="Cooper Hewitt"/>
              </a:rPr>
              <a:t>4 AUGUST 2025</a:t>
            </a:r>
          </a:p>
        </p:txBody>
      </p:sp>
      <p:sp>
        <p:nvSpPr>
          <p:cNvPr name="Freeform 13" id="13"/>
          <p:cNvSpPr/>
          <p:nvPr/>
        </p:nvSpPr>
        <p:spPr>
          <a:xfrm flipH="false" flipV="false" rot="0">
            <a:off x="13291950" y="3649162"/>
            <a:ext cx="3015642" cy="3352416"/>
          </a:xfrm>
          <a:custGeom>
            <a:avLst/>
            <a:gdLst/>
            <a:ahLst/>
            <a:cxnLst/>
            <a:rect r="r" b="b" t="t" l="l"/>
            <a:pathLst>
              <a:path h="3352416" w="3015642">
                <a:moveTo>
                  <a:pt x="0" y="0"/>
                </a:moveTo>
                <a:lnTo>
                  <a:pt x="3015642" y="0"/>
                </a:lnTo>
                <a:lnTo>
                  <a:pt x="3015642" y="3352416"/>
                </a:lnTo>
                <a:lnTo>
                  <a:pt x="0" y="3352416"/>
                </a:lnTo>
                <a:lnTo>
                  <a:pt x="0" y="0"/>
                </a:lnTo>
                <a:close/>
              </a:path>
            </a:pathLst>
          </a:custGeom>
          <a:blipFill>
            <a:blip r:embed="rId8"/>
            <a:stretch>
              <a:fillRect l="-852" t="-23345" r="-2125" b="0"/>
            </a:stretch>
          </a:blipFill>
        </p:spPr>
      </p:sp>
      <p:sp>
        <p:nvSpPr>
          <p:cNvPr name="Freeform 14" id="14"/>
          <p:cNvSpPr/>
          <p:nvPr/>
        </p:nvSpPr>
        <p:spPr>
          <a:xfrm flipH="false" flipV="false" rot="0">
            <a:off x="1983996" y="3649162"/>
            <a:ext cx="3015642" cy="3352416"/>
          </a:xfrm>
          <a:custGeom>
            <a:avLst/>
            <a:gdLst/>
            <a:ahLst/>
            <a:cxnLst/>
            <a:rect r="r" b="b" t="t" l="l"/>
            <a:pathLst>
              <a:path h="3352416" w="3015642">
                <a:moveTo>
                  <a:pt x="0" y="0"/>
                </a:moveTo>
                <a:lnTo>
                  <a:pt x="3015642" y="0"/>
                </a:lnTo>
                <a:lnTo>
                  <a:pt x="3015642" y="3352416"/>
                </a:lnTo>
                <a:lnTo>
                  <a:pt x="0" y="3352416"/>
                </a:lnTo>
                <a:lnTo>
                  <a:pt x="0" y="0"/>
                </a:lnTo>
                <a:close/>
              </a:path>
            </a:pathLst>
          </a:custGeom>
          <a:blipFill>
            <a:blip r:embed="rId8"/>
            <a:stretch>
              <a:fillRect l="-852" t="-23345" r="-2125"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DAGvFDJDe8w</dc:identifier>
  <dcterms:modified xsi:type="dcterms:W3CDTF">2011-08-01T06:04:30Z</dcterms:modified>
  <cp:revision>1</cp:revision>
  <dc:title>TEam members front-end developer:THAM CHANG YONG BaCK-END DEVELOPER:TEOH WEI YIT CONTENT CREATOR:BRUCE KOAY JIA LE</dc:title>
</cp:coreProperties>
</file>